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3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4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rawings/drawing1.xml" ContentType="application/vnd.openxmlformats-officedocument.drawingml.chartshapes+xml"/>
  <Override PartName="/ppt/notesSlides/notesSlide4.xml" ContentType="application/vnd.openxmlformats-officedocument.presentationml.notesSlide+xml"/>
  <Override PartName="/ppt/charts/chart5.xml" ContentType="application/vnd.openxmlformats-officedocument.drawingml.chart+xml"/>
  <Override PartName="/ppt/notesSlides/notesSlide5.xml" ContentType="application/vnd.openxmlformats-officedocument.presentationml.notesSlide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9" r:id="rId2"/>
    <p:sldMasterId id="2147483682" r:id="rId3"/>
    <p:sldMasterId id="2147483685" r:id="rId4"/>
    <p:sldMasterId id="2147483688" r:id="rId5"/>
  </p:sldMasterIdLst>
  <p:notesMasterIdLst>
    <p:notesMasterId r:id="rId15"/>
  </p:notesMasterIdLst>
  <p:sldIdLst>
    <p:sldId id="256" r:id="rId6"/>
    <p:sldId id="259" r:id="rId7"/>
    <p:sldId id="260" r:id="rId8"/>
    <p:sldId id="275" r:id="rId9"/>
    <p:sldId id="261" r:id="rId10"/>
    <p:sldId id="263" r:id="rId11"/>
    <p:sldId id="268" r:id="rId12"/>
    <p:sldId id="277" r:id="rId13"/>
    <p:sldId id="279" r:id="rId14"/>
  </p:sldIdLst>
  <p:sldSz cx="6858000" cy="51435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71" autoAdjust="0"/>
    <p:restoredTop sz="94132" autoAdjust="0"/>
  </p:normalViewPr>
  <p:slideViewPr>
    <p:cSldViewPr>
      <p:cViewPr varScale="1">
        <p:scale>
          <a:sx n="168" d="100"/>
          <a:sy n="168" d="100"/>
        </p:scale>
        <p:origin x="-1380" y="-90"/>
      </p:cViewPr>
      <p:guideLst>
        <p:guide orient="horz" pos="1620"/>
        <p:guide pos="2160"/>
      </p:guideLst>
    </p:cSldViewPr>
  </p:slideViewPr>
  <p:outlineViewPr>
    <p:cViewPr>
      <p:scale>
        <a:sx n="33" d="100"/>
        <a:sy n="33" d="100"/>
      </p:scale>
      <p:origin x="38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2630" y="-8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Poistot</c:v>
                </c:pt>
              </c:strCache>
            </c:strRef>
          </c:tx>
          <c:invertIfNegative val="0"/>
          <c:dLbls>
            <c:numFmt formatCode="#,##0.0" sourceLinked="0"/>
            <c:txPr>
              <a:bodyPr/>
              <a:lstStyle/>
              <a:p>
                <a:pPr>
                  <a:defRPr sz="800"/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Taul1!$A$2:$A$16</c:f>
              <c:numCache>
                <c:formatCode>General</c:formatCode>
                <c:ptCount val="1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</c:numCache>
            </c:numRef>
          </c:cat>
          <c:val>
            <c:numRef>
              <c:f>Taul1!$B$2:$B$16</c:f>
              <c:numCache>
                <c:formatCode>#,##0</c:formatCode>
                <c:ptCount val="15"/>
                <c:pt idx="0">
                  <c:v>10400000</c:v>
                </c:pt>
                <c:pt idx="1">
                  <c:v>10800000</c:v>
                </c:pt>
                <c:pt idx="2">
                  <c:v>11700000</c:v>
                </c:pt>
                <c:pt idx="3">
                  <c:v>13400000</c:v>
                </c:pt>
                <c:pt idx="4">
                  <c:v>13700000</c:v>
                </c:pt>
                <c:pt idx="5">
                  <c:v>17296546.219999999</c:v>
                </c:pt>
                <c:pt idx="6">
                  <c:v>20163077.699999999</c:v>
                </c:pt>
                <c:pt idx="7">
                  <c:v>25206748.920000002</c:v>
                </c:pt>
                <c:pt idx="8">
                  <c:v>26208508</c:v>
                </c:pt>
                <c:pt idx="9">
                  <c:v>27455054</c:v>
                </c:pt>
                <c:pt idx="10">
                  <c:v>29995362</c:v>
                </c:pt>
                <c:pt idx="11">
                  <c:v>33588386</c:v>
                </c:pt>
                <c:pt idx="12">
                  <c:v>34426483</c:v>
                </c:pt>
                <c:pt idx="13">
                  <c:v>35188703</c:v>
                </c:pt>
                <c:pt idx="14">
                  <c:v>36218405</c:v>
                </c:pt>
              </c:numCache>
            </c:numRef>
          </c:val>
        </c:ser>
        <c:ser>
          <c:idx val="1"/>
          <c:order val="1"/>
          <c:tx>
            <c:strRef>
              <c:f>Taul1!$C$1</c:f>
              <c:strCache>
                <c:ptCount val="1"/>
                <c:pt idx="0">
                  <c:v>Korot</c:v>
                </c:pt>
              </c:strCache>
            </c:strRef>
          </c:tx>
          <c:invertIfNegative val="0"/>
          <c:dLbls>
            <c:numFmt formatCode="#,##0.0" sourceLinked="0"/>
            <c:txPr>
              <a:bodyPr/>
              <a:lstStyle/>
              <a:p>
                <a:pPr>
                  <a:defRPr sz="800"/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Taul1!$A$2:$A$16</c:f>
              <c:numCache>
                <c:formatCode>General</c:formatCode>
                <c:ptCount val="1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</c:numCache>
            </c:numRef>
          </c:cat>
          <c:val>
            <c:numRef>
              <c:f>Taul1!$C$2:$C$16</c:f>
              <c:numCache>
                <c:formatCode>#,##0</c:formatCode>
                <c:ptCount val="15"/>
                <c:pt idx="0">
                  <c:v>200000</c:v>
                </c:pt>
                <c:pt idx="1">
                  <c:v>100000</c:v>
                </c:pt>
                <c:pt idx="2">
                  <c:v>400000</c:v>
                </c:pt>
                <c:pt idx="3">
                  <c:v>1100000</c:v>
                </c:pt>
                <c:pt idx="4">
                  <c:v>1800000</c:v>
                </c:pt>
                <c:pt idx="5">
                  <c:v>2200000</c:v>
                </c:pt>
                <c:pt idx="6" formatCode="_-* #,##0\ _€_-;\-* #,##0\ _€_-;_-* &quot;-&quot;??\ _€_-;_-@_-">
                  <c:v>2477353.2400000002</c:v>
                </c:pt>
                <c:pt idx="7" formatCode="_-* #,##0\ _€_-;\-* #,##0\ _€_-;_-* &quot;-&quot;??\ _€_-;_-@_-">
                  <c:v>2678443.35</c:v>
                </c:pt>
                <c:pt idx="8" formatCode="_-* #,##0\ _€_-;\-* #,##0\ _€_-;_-* &quot;-&quot;??\ _€_-;_-@_-">
                  <c:v>3219072.33</c:v>
                </c:pt>
                <c:pt idx="9" formatCode="_-* #,##0\ _€_-;\-* #,##0\ _€_-;_-* &quot;-&quot;??\ _€_-;_-@_-">
                  <c:v>3353826.59</c:v>
                </c:pt>
                <c:pt idx="10" formatCode="_-* #,##0\ _€_-;\-* #,##0\ _€_-;_-* &quot;-&quot;??\ _€_-;_-@_-">
                  <c:v>3834245.54</c:v>
                </c:pt>
                <c:pt idx="11" formatCode="_-* #,##0\ _€_-;\-* #,##0\ _€_-;_-* &quot;-&quot;??\ _€_-;_-@_-">
                  <c:v>4609472.2300000004</c:v>
                </c:pt>
                <c:pt idx="12" formatCode="_-* #,##0\ _€_-;\-* #,##0\ _€_-;_-* &quot;-&quot;??\ _€_-;_-@_-">
                  <c:v>5130182.3600000003</c:v>
                </c:pt>
                <c:pt idx="13" formatCode="_-* #,##0\ _€_-;\-* #,##0\ _€_-;_-* &quot;-&quot;??\ _€_-;_-@_-">
                  <c:v>5526979.0099999998</c:v>
                </c:pt>
                <c:pt idx="14" formatCode="_-* #,##0\ _€_-;\-* #,##0\ _€_-;_-* &quot;-&quot;??\ _€_-;_-@_-">
                  <c:v>5965833.9100000001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51217664"/>
        <c:axId val="151219200"/>
      </c:barChart>
      <c:catAx>
        <c:axId val="1512176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900"/>
            </a:pPr>
            <a:endParaRPr lang="fi-FI"/>
          </a:p>
        </c:txPr>
        <c:crossAx val="151219200"/>
        <c:crosses val="autoZero"/>
        <c:auto val="1"/>
        <c:lblAlgn val="ctr"/>
        <c:lblOffset val="100"/>
        <c:noMultiLvlLbl val="0"/>
      </c:catAx>
      <c:valAx>
        <c:axId val="151219200"/>
        <c:scaling>
          <c:orientation val="minMax"/>
        </c:scaling>
        <c:delete val="0"/>
        <c:axPos val="l"/>
        <c:majorGridlines/>
        <c:numFmt formatCode="#,##0.0" sourceLinked="0"/>
        <c:majorTickMark val="out"/>
        <c:minorTickMark val="none"/>
        <c:tickLblPos val="nextTo"/>
        <c:txPr>
          <a:bodyPr/>
          <a:lstStyle/>
          <a:p>
            <a:pPr>
              <a:defRPr sz="900"/>
            </a:pPr>
            <a:endParaRPr lang="fi-FI"/>
          </a:p>
        </c:txPr>
        <c:crossAx val="151217664"/>
        <c:crosses val="autoZero"/>
        <c:crossBetween val="between"/>
        <c:dispUnits>
          <c:builtInUnit val="millions"/>
        </c:dispUnits>
      </c:valAx>
    </c:plotArea>
    <c:legend>
      <c:legendPos val="b"/>
      <c:layout/>
      <c:overlay val="0"/>
      <c:txPr>
        <a:bodyPr/>
        <a:lstStyle/>
        <a:p>
          <a:pPr>
            <a:defRPr sz="900"/>
          </a:pPr>
          <a:endParaRPr lang="fi-FI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fi-FI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Emo-KYS</c:v>
                </c:pt>
              </c:strCache>
            </c:strRef>
          </c:tx>
          <c:marker>
            <c:symbol val="none"/>
          </c:marker>
          <c:cat>
            <c:numRef>
              <c:f>Taul1!$A$2:$A$16</c:f>
              <c:numCache>
                <c:formatCode>General</c:formatCode>
                <c:ptCount val="1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</c:numCache>
            </c:numRef>
          </c:cat>
          <c:val>
            <c:numRef>
              <c:f>Taul1!$B$2:$B$16</c:f>
              <c:numCache>
                <c:formatCode>#,##0</c:formatCode>
                <c:ptCount val="15"/>
                <c:pt idx="0">
                  <c:v>9300000</c:v>
                </c:pt>
                <c:pt idx="1">
                  <c:v>7800000</c:v>
                </c:pt>
                <c:pt idx="2">
                  <c:v>31700000</c:v>
                </c:pt>
                <c:pt idx="3">
                  <c:v>66000000</c:v>
                </c:pt>
                <c:pt idx="4">
                  <c:v>132700000</c:v>
                </c:pt>
                <c:pt idx="5">
                  <c:v>192018387.41999999</c:v>
                </c:pt>
                <c:pt idx="6" formatCode="_-* #,##0\ _€_-;\-* #,##0\ _€_-;_-* &quot;-&quot;??\ _€_-;_-@_-">
                  <c:v>216605069</c:v>
                </c:pt>
                <c:pt idx="7" formatCode="_-* #,##0\ _€_-;\-* #,##0\ _€_-;_-* &quot;-&quot;??\ _€_-;_-@_-">
                  <c:v>223400000</c:v>
                </c:pt>
                <c:pt idx="8" formatCode="_-* #,##0\ _€_-;\-* #,##0\ _€_-;_-* &quot;-&quot;??\ _€_-;_-@_-">
                  <c:v>258135577.48000002</c:v>
                </c:pt>
                <c:pt idx="9" formatCode="_-* #,##0\ _€_-;\-* #,##0\ _€_-;_-* &quot;-&quot;??\ _€_-;_-@_-">
                  <c:v>288136555.11076921</c:v>
                </c:pt>
                <c:pt idx="10" formatCode="_-* #,##0\ _€_-;\-* #,##0\ _€_-;_-* &quot;-&quot;??\ _€_-;_-@_-">
                  <c:v>349520147.32615387</c:v>
                </c:pt>
                <c:pt idx="11" formatCode="_-* #,##0\ _€_-;\-* #,##0\ _€_-;_-* &quot;-&quot;??\ _€_-;_-@_-">
                  <c:v>408523124.55692309</c:v>
                </c:pt>
                <c:pt idx="12" formatCode="_-* #,##0\ _€_-;\-* #,##0\ _€_-;_-* &quot;-&quot;??\ _€_-;_-@_-">
                  <c:v>432990625.63384616</c:v>
                </c:pt>
                <c:pt idx="13" formatCode="_-* #,##0\ _€_-;\-* #,##0\ _€_-;_-* &quot;-&quot;??\ _€_-;_-@_-">
                  <c:v>445285049.78769231</c:v>
                </c:pt>
                <c:pt idx="14" formatCode="_-* #,##0\ _€_-;\-* #,##0\ _€_-;_-* &quot;-&quot;??\ _€_-;_-@_-">
                  <c:v>457310243.17230767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Taul1!$C$1</c:f>
              <c:strCache>
                <c:ptCount val="1"/>
                <c:pt idx="0">
                  <c:v>Konserni</c:v>
                </c:pt>
              </c:strCache>
            </c:strRef>
          </c:tx>
          <c:marker>
            <c:symbol val="none"/>
          </c:marker>
          <c:cat>
            <c:numRef>
              <c:f>Taul1!$A$2:$A$16</c:f>
              <c:numCache>
                <c:formatCode>General</c:formatCode>
                <c:ptCount val="1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</c:numCache>
            </c:numRef>
          </c:cat>
          <c:val>
            <c:numRef>
              <c:f>Taul1!$C$2:$C$16</c:f>
              <c:numCache>
                <c:formatCode>#,##0</c:formatCode>
                <c:ptCount val="15"/>
                <c:pt idx="0">
                  <c:v>23500000</c:v>
                </c:pt>
                <c:pt idx="1">
                  <c:v>34200000</c:v>
                </c:pt>
                <c:pt idx="2">
                  <c:v>77100000</c:v>
                </c:pt>
                <c:pt idx="3">
                  <c:v>132100000</c:v>
                </c:pt>
                <c:pt idx="4">
                  <c:v>212000000</c:v>
                </c:pt>
                <c:pt idx="5">
                  <c:v>272488424.89999998</c:v>
                </c:pt>
                <c:pt idx="6">
                  <c:v>293437285.13</c:v>
                </c:pt>
                <c:pt idx="7">
                  <c:v>297863988.60000002</c:v>
                </c:pt>
                <c:pt idx="8">
                  <c:v>334626036.32999998</c:v>
                </c:pt>
                <c:pt idx="9">
                  <c:v>360562472.08999997</c:v>
                </c:pt>
                <c:pt idx="10">
                  <c:v>417903188.23000002</c:v>
                </c:pt>
                <c:pt idx="11">
                  <c:v>473621845.23000002</c:v>
                </c:pt>
                <c:pt idx="12">
                  <c:v>494097164.23000002</c:v>
                </c:pt>
                <c:pt idx="13">
                  <c:v>502382698.30000001</c:v>
                </c:pt>
                <c:pt idx="14">
                  <c:v>510414210.6099999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1818624"/>
        <c:axId val="151820160"/>
      </c:lineChart>
      <c:catAx>
        <c:axId val="151818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100"/>
            </a:pPr>
            <a:endParaRPr lang="fi-FI"/>
          </a:p>
        </c:txPr>
        <c:crossAx val="151820160"/>
        <c:crosses val="autoZero"/>
        <c:auto val="1"/>
        <c:lblAlgn val="ctr"/>
        <c:lblOffset val="100"/>
        <c:noMultiLvlLbl val="0"/>
      </c:catAx>
      <c:valAx>
        <c:axId val="15182016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fi-FI" dirty="0" smtClean="0"/>
                  <a:t> </a:t>
                </a:r>
                <a:endParaRPr lang="fi-FI" dirty="0"/>
              </a:p>
            </c:rich>
          </c:tx>
          <c:layout/>
          <c:overlay val="0"/>
        </c:title>
        <c:numFmt formatCode="#,##0.0" sourceLinked="0"/>
        <c:majorTickMark val="none"/>
        <c:minorTickMark val="none"/>
        <c:tickLblPos val="nextTo"/>
        <c:txPr>
          <a:bodyPr/>
          <a:lstStyle/>
          <a:p>
            <a:pPr>
              <a:defRPr sz="800"/>
            </a:pPr>
            <a:endParaRPr lang="fi-FI"/>
          </a:p>
        </c:txPr>
        <c:crossAx val="151818624"/>
        <c:crosses val="autoZero"/>
        <c:crossBetween val="between"/>
        <c:dispUnits>
          <c:builtInUnit val="millions"/>
        </c:dispUnits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800"/>
            </a:pPr>
            <a:endParaRPr lang="fi-FI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fi-FI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Velan määrä (konserni)</c:v>
                </c:pt>
              </c:strCache>
            </c:strRef>
          </c:tx>
          <c:invertIfNegative val="0"/>
          <c:dLbls>
            <c:numFmt formatCode="#,##0.0" sourceLinked="0"/>
            <c:txPr>
              <a:bodyPr/>
              <a:lstStyle/>
              <a:p>
                <a:pPr>
                  <a:defRPr sz="800"/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Taul1!$A$2:$A$12</c:f>
              <c:numCache>
                <c:formatCode>General</c:formatCode>
                <c:ptCount val="11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  <c:pt idx="10">
                  <c:v>2024</c:v>
                </c:pt>
              </c:numCache>
            </c:numRef>
          </c:cat>
          <c:val>
            <c:numRef>
              <c:f>Taul1!$B$2:$B$12</c:f>
              <c:numCache>
                <c:formatCode>#,##0</c:formatCode>
                <c:ptCount val="11"/>
                <c:pt idx="0">
                  <c:v>212000000</c:v>
                </c:pt>
                <c:pt idx="1">
                  <c:v>272488424.89999998</c:v>
                </c:pt>
                <c:pt idx="2">
                  <c:v>293437285.13</c:v>
                </c:pt>
                <c:pt idx="3">
                  <c:v>334626036.32999998</c:v>
                </c:pt>
                <c:pt idx="4">
                  <c:v>360562472.08999997</c:v>
                </c:pt>
                <c:pt idx="5">
                  <c:v>417903188.23000002</c:v>
                </c:pt>
                <c:pt idx="6">
                  <c:v>473621845.23000002</c:v>
                </c:pt>
                <c:pt idx="7">
                  <c:v>494097164.23000002</c:v>
                </c:pt>
                <c:pt idx="8">
                  <c:v>502382698.30000001</c:v>
                </c:pt>
                <c:pt idx="9">
                  <c:v>502382698.30000001</c:v>
                </c:pt>
                <c:pt idx="10">
                  <c:v>510414210.61000001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1978368"/>
        <c:axId val="151979904"/>
      </c:barChart>
      <c:lineChart>
        <c:grouping val="standard"/>
        <c:varyColors val="0"/>
        <c:ser>
          <c:idx val="1"/>
          <c:order val="1"/>
          <c:tx>
            <c:strRef>
              <c:f>Taul1!$C$1</c:f>
              <c:strCache>
                <c:ptCount val="1"/>
                <c:pt idx="0">
                  <c:v>Tulot (konserni)</c:v>
                </c:pt>
              </c:strCache>
            </c:strRef>
          </c:tx>
          <c:marker>
            <c:symbol val="none"/>
          </c:marker>
          <c:dLbls>
            <c:numFmt formatCode="#,##0.0" sourceLinked="0"/>
            <c:txPr>
              <a:bodyPr/>
              <a:lstStyle/>
              <a:p>
                <a:pPr>
                  <a:defRPr sz="800"/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Taul1!$A$2:$A$12</c:f>
              <c:numCache>
                <c:formatCode>General</c:formatCode>
                <c:ptCount val="11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  <c:pt idx="10">
                  <c:v>2024</c:v>
                </c:pt>
              </c:numCache>
            </c:numRef>
          </c:cat>
          <c:val>
            <c:numRef>
              <c:f>Taul1!$C$2:$C$12</c:f>
              <c:numCache>
                <c:formatCode>_-* #,##0\ _€_-;\-* #,##0\ _€_-;_-* "-"??\ _€_-;_-@_-</c:formatCode>
                <c:ptCount val="11"/>
                <c:pt idx="0">
                  <c:v>505613177.33999997</c:v>
                </c:pt>
                <c:pt idx="1">
                  <c:v>522863047.38</c:v>
                </c:pt>
                <c:pt idx="2">
                  <c:v>541259814.04999995</c:v>
                </c:pt>
                <c:pt idx="3">
                  <c:v>546672412.1904999</c:v>
                </c:pt>
                <c:pt idx="4">
                  <c:v>552139136.31240487</c:v>
                </c:pt>
                <c:pt idx="5">
                  <c:v>557660527.67552888</c:v>
                </c:pt>
                <c:pt idx="6">
                  <c:v>563237132.95228422</c:v>
                </c:pt>
                <c:pt idx="7">
                  <c:v>568869504.28180707</c:v>
                </c:pt>
                <c:pt idx="8">
                  <c:v>574558199.32462513</c:v>
                </c:pt>
                <c:pt idx="9">
                  <c:v>580303781.31787133</c:v>
                </c:pt>
                <c:pt idx="10">
                  <c:v>586106819.13105011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1978368"/>
        <c:axId val="151979904"/>
      </c:lineChart>
      <c:catAx>
        <c:axId val="1519783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900"/>
            </a:pPr>
            <a:endParaRPr lang="fi-FI"/>
          </a:p>
        </c:txPr>
        <c:crossAx val="151979904"/>
        <c:crosses val="autoZero"/>
        <c:auto val="1"/>
        <c:lblAlgn val="ctr"/>
        <c:lblOffset val="100"/>
        <c:noMultiLvlLbl val="0"/>
      </c:catAx>
      <c:valAx>
        <c:axId val="151979904"/>
        <c:scaling>
          <c:orientation val="minMax"/>
        </c:scaling>
        <c:delete val="0"/>
        <c:axPos val="l"/>
        <c:majorGridlines/>
        <c:numFmt formatCode="#,##0.0" sourceLinked="0"/>
        <c:majorTickMark val="out"/>
        <c:minorTickMark val="none"/>
        <c:tickLblPos val="nextTo"/>
        <c:txPr>
          <a:bodyPr/>
          <a:lstStyle/>
          <a:p>
            <a:pPr>
              <a:defRPr sz="900"/>
            </a:pPr>
            <a:endParaRPr lang="fi-FI"/>
          </a:p>
        </c:txPr>
        <c:crossAx val="151978368"/>
        <c:crosses val="autoZero"/>
        <c:crossBetween val="between"/>
        <c:dispUnits>
          <c:builtInUnit val="millions"/>
        </c:dispUnits>
      </c:valAx>
    </c:plotArea>
    <c:legend>
      <c:legendPos val="b"/>
      <c:layout/>
      <c:overlay val="0"/>
      <c:txPr>
        <a:bodyPr/>
        <a:lstStyle/>
        <a:p>
          <a:pPr>
            <a:defRPr sz="900"/>
          </a:pPr>
          <a:endParaRPr lang="fi-FI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fi-FI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Nettoinvestoinnit</c:v>
                </c:pt>
              </c:strCache>
            </c:strRef>
          </c:tx>
          <c:invertIfNegative val="0"/>
          <c:dLbls>
            <c:numFmt formatCode="#,##0.0" sourceLinked="0"/>
            <c:txPr>
              <a:bodyPr/>
              <a:lstStyle/>
              <a:p>
                <a:pPr>
                  <a:defRPr sz="800" b="1"/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Taul1!$A$2:$A$16</c:f>
              <c:numCache>
                <c:formatCode>General</c:formatCode>
                <c:ptCount val="1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</c:numCache>
            </c:numRef>
          </c:cat>
          <c:val>
            <c:numRef>
              <c:f>Taul1!$B$2:$B$16</c:f>
              <c:numCache>
                <c:formatCode>#,##0</c:formatCode>
                <c:ptCount val="15"/>
                <c:pt idx="0">
                  <c:v>17193067</c:v>
                </c:pt>
                <c:pt idx="1">
                  <c:v>14310800</c:v>
                </c:pt>
                <c:pt idx="2">
                  <c:v>36894727</c:v>
                </c:pt>
                <c:pt idx="3">
                  <c:v>56294219</c:v>
                </c:pt>
                <c:pt idx="4">
                  <c:v>87639289</c:v>
                </c:pt>
                <c:pt idx="5">
                  <c:v>67028550</c:v>
                </c:pt>
                <c:pt idx="6">
                  <c:v>52740891</c:v>
                </c:pt>
                <c:pt idx="7">
                  <c:v>41418000</c:v>
                </c:pt>
                <c:pt idx="8">
                  <c:v>46723400</c:v>
                </c:pt>
                <c:pt idx="9">
                  <c:v>57900000</c:v>
                </c:pt>
                <c:pt idx="10">
                  <c:v>88700000</c:v>
                </c:pt>
                <c:pt idx="11">
                  <c:v>88500000</c:v>
                </c:pt>
                <c:pt idx="12">
                  <c:v>56000000</c:v>
                </c:pt>
                <c:pt idx="13">
                  <c:v>45000000</c:v>
                </c:pt>
                <c:pt idx="14">
                  <c:v>45000000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1450624"/>
        <c:axId val="161452416"/>
      </c:barChart>
      <c:lineChart>
        <c:grouping val="standard"/>
        <c:varyColors val="0"/>
        <c:ser>
          <c:idx val="1"/>
          <c:order val="1"/>
          <c:tx>
            <c:strRef>
              <c:f>Taul1!$C$1</c:f>
              <c:strCache>
                <c:ptCount val="1"/>
                <c:pt idx="0">
                  <c:v>Vuosikate</c:v>
                </c:pt>
              </c:strCache>
            </c:strRef>
          </c:tx>
          <c:marker>
            <c:symbol val="none"/>
          </c:marker>
          <c:dLbls>
            <c:numFmt formatCode="#,##0.0" sourceLinked="0"/>
            <c:txPr>
              <a:bodyPr/>
              <a:lstStyle/>
              <a:p>
                <a:pPr>
                  <a:defRPr sz="800"/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Taul1!$A$2:$A$16</c:f>
              <c:numCache>
                <c:formatCode>General</c:formatCode>
                <c:ptCount val="1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</c:numCache>
            </c:numRef>
          </c:cat>
          <c:val>
            <c:numRef>
              <c:f>Taul1!$C$2:$C$16</c:f>
              <c:numCache>
                <c:formatCode>#,##0</c:formatCode>
                <c:ptCount val="15"/>
                <c:pt idx="0">
                  <c:v>15252486</c:v>
                </c:pt>
                <c:pt idx="1">
                  <c:v>11803056</c:v>
                </c:pt>
                <c:pt idx="2">
                  <c:v>5603164</c:v>
                </c:pt>
                <c:pt idx="3">
                  <c:v>14717599</c:v>
                </c:pt>
                <c:pt idx="4">
                  <c:v>15935826</c:v>
                </c:pt>
                <c:pt idx="5">
                  <c:v>18708522</c:v>
                </c:pt>
                <c:pt idx="6">
                  <c:v>21053654</c:v>
                </c:pt>
                <c:pt idx="7">
                  <c:v>25081793</c:v>
                </c:pt>
                <c:pt idx="8">
                  <c:v>25097274</c:v>
                </c:pt>
                <c:pt idx="9">
                  <c:v>26300000</c:v>
                </c:pt>
                <c:pt idx="10">
                  <c:v>27200000</c:v>
                </c:pt>
                <c:pt idx="11">
                  <c:v>28200000</c:v>
                </c:pt>
                <c:pt idx="12">
                  <c:v>29200000</c:v>
                </c:pt>
                <c:pt idx="13">
                  <c:v>30200000</c:v>
                </c:pt>
                <c:pt idx="14">
                  <c:v>31200000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1450624"/>
        <c:axId val="161452416"/>
      </c:lineChart>
      <c:catAx>
        <c:axId val="1614506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fi-FI"/>
          </a:p>
        </c:txPr>
        <c:crossAx val="161452416"/>
        <c:crosses val="autoZero"/>
        <c:auto val="1"/>
        <c:lblAlgn val="ctr"/>
        <c:lblOffset val="100"/>
        <c:noMultiLvlLbl val="0"/>
      </c:catAx>
      <c:valAx>
        <c:axId val="161452416"/>
        <c:scaling>
          <c:orientation val="minMax"/>
        </c:scaling>
        <c:delete val="0"/>
        <c:axPos val="l"/>
        <c:majorGridlines/>
        <c:numFmt formatCode="#,##0.0" sourceLinked="0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fi-FI"/>
          </a:p>
        </c:txPr>
        <c:crossAx val="161450624"/>
        <c:crosses val="autoZero"/>
        <c:crossBetween val="between"/>
        <c:dispUnits>
          <c:builtInUnit val="millions"/>
        </c:dispUnits>
      </c:valAx>
      <c:spPr>
        <a:noFill/>
        <a:ln w="25400">
          <a:noFill/>
        </a:ln>
      </c:spPr>
    </c:plotArea>
    <c:legend>
      <c:legendPos val="b"/>
      <c:layout/>
      <c:overlay val="0"/>
      <c:txPr>
        <a:bodyPr/>
        <a:lstStyle/>
        <a:p>
          <a:pPr>
            <a:defRPr sz="1100"/>
          </a:pPr>
          <a:endParaRPr lang="fi-FI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fi-FI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Lainojen lyhennykset</c:v>
                </c:pt>
              </c:strCache>
            </c:strRef>
          </c:tx>
          <c:invertIfNegative val="0"/>
          <c:dLbls>
            <c:numFmt formatCode="#,##0.0" sourceLinked="0"/>
            <c:txPr>
              <a:bodyPr/>
              <a:lstStyle/>
              <a:p>
                <a:pPr>
                  <a:defRPr sz="800"/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Taul1!$A$2:$A$12</c:f>
              <c:numCache>
                <c:formatCode>General</c:formatCode>
                <c:ptCount val="11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  <c:pt idx="10">
                  <c:v>2024</c:v>
                </c:pt>
              </c:numCache>
            </c:numRef>
          </c:cat>
          <c:val>
            <c:numRef>
              <c:f>Taul1!$B$2:$B$12</c:f>
              <c:numCache>
                <c:formatCode>_-* #,##0\ _€_-;\-* #,##0\ _€_-;_-* "-"??\ _€_-;_-@_-</c:formatCode>
                <c:ptCount val="11"/>
                <c:pt idx="0">
                  <c:v>800000</c:v>
                </c:pt>
                <c:pt idx="1">
                  <c:v>3300000</c:v>
                </c:pt>
                <c:pt idx="2">
                  <c:v>8132272.1299999999</c:v>
                </c:pt>
                <c:pt idx="3">
                  <c:v>9239700.0399999991</c:v>
                </c:pt>
                <c:pt idx="4">
                  <c:v>10229803.039999999</c:v>
                </c:pt>
                <c:pt idx="5">
                  <c:v>11999033.809230769</c:v>
                </c:pt>
                <c:pt idx="6">
                  <c:v>13614418.424615383</c:v>
                </c:pt>
                <c:pt idx="7">
                  <c:v>16499033.809230769</c:v>
                </c:pt>
                <c:pt idx="8">
                  <c:v>19032509.563076925</c:v>
                </c:pt>
                <c:pt idx="9">
                  <c:v>20705586.486153848</c:v>
                </c:pt>
                <c:pt idx="10">
                  <c:v>21974817.255384617</c:v>
                </c:pt>
              </c:numCache>
            </c:numRef>
          </c:val>
        </c:ser>
        <c:ser>
          <c:idx val="1"/>
          <c:order val="1"/>
          <c:tx>
            <c:strRef>
              <c:f>Taul1!$C$1</c:f>
              <c:strCache>
                <c:ptCount val="1"/>
                <c:pt idx="0">
                  <c:v>Investoinnit</c:v>
                </c:pt>
              </c:strCache>
            </c:strRef>
          </c:tx>
          <c:invertIfNegative val="0"/>
          <c:dLbls>
            <c:numFmt formatCode="#,##0.0" sourceLinked="0"/>
            <c:txPr>
              <a:bodyPr/>
              <a:lstStyle/>
              <a:p>
                <a:pPr>
                  <a:defRPr sz="800"/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Taul1!$A$2:$A$12</c:f>
              <c:numCache>
                <c:formatCode>General</c:formatCode>
                <c:ptCount val="11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  <c:pt idx="10">
                  <c:v>2024</c:v>
                </c:pt>
              </c:numCache>
            </c:numRef>
          </c:cat>
          <c:val>
            <c:numRef>
              <c:f>Taul1!$C$2:$C$12</c:f>
              <c:numCache>
                <c:formatCode>#,##0</c:formatCode>
                <c:ptCount val="11"/>
                <c:pt idx="0">
                  <c:v>87600000</c:v>
                </c:pt>
                <c:pt idx="1">
                  <c:v>67028550</c:v>
                </c:pt>
                <c:pt idx="2">
                  <c:v>52740891</c:v>
                </c:pt>
                <c:pt idx="3">
                  <c:v>41418000</c:v>
                </c:pt>
                <c:pt idx="4">
                  <c:v>46723400</c:v>
                </c:pt>
                <c:pt idx="5">
                  <c:v>57900000</c:v>
                </c:pt>
                <c:pt idx="6">
                  <c:v>88700000</c:v>
                </c:pt>
                <c:pt idx="7">
                  <c:v>88500000</c:v>
                </c:pt>
                <c:pt idx="8">
                  <c:v>56000000</c:v>
                </c:pt>
                <c:pt idx="9">
                  <c:v>45000000</c:v>
                </c:pt>
                <c:pt idx="10">
                  <c:v>45000000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61507584"/>
        <c:axId val="161517568"/>
      </c:barChart>
      <c:lineChart>
        <c:grouping val="standard"/>
        <c:varyColors val="0"/>
        <c:ser>
          <c:idx val="2"/>
          <c:order val="2"/>
          <c:tx>
            <c:strRef>
              <c:f>Taul1!$D$1</c:f>
              <c:strCache>
                <c:ptCount val="1"/>
                <c:pt idx="0">
                  <c:v>Vuosikate</c:v>
                </c:pt>
              </c:strCache>
            </c:strRef>
          </c:tx>
          <c:marker>
            <c:symbol val="none"/>
          </c:marker>
          <c:dLbls>
            <c:numFmt formatCode="#,##0.0" sourceLinked="0"/>
            <c:txPr>
              <a:bodyPr/>
              <a:lstStyle/>
              <a:p>
                <a:pPr>
                  <a:defRPr sz="800"/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Taul1!$A$2:$A$12</c:f>
              <c:numCache>
                <c:formatCode>General</c:formatCode>
                <c:ptCount val="11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  <c:pt idx="10">
                  <c:v>2024</c:v>
                </c:pt>
              </c:numCache>
            </c:numRef>
          </c:cat>
          <c:val>
            <c:numRef>
              <c:f>Taul1!$D$2:$D$12</c:f>
              <c:numCache>
                <c:formatCode>#,##0</c:formatCode>
                <c:ptCount val="11"/>
                <c:pt idx="0">
                  <c:v>15900000</c:v>
                </c:pt>
                <c:pt idx="1">
                  <c:v>18708522</c:v>
                </c:pt>
                <c:pt idx="2">
                  <c:v>21053654</c:v>
                </c:pt>
                <c:pt idx="3">
                  <c:v>25081793</c:v>
                </c:pt>
                <c:pt idx="4">
                  <c:v>25097274</c:v>
                </c:pt>
                <c:pt idx="5">
                  <c:v>26300000</c:v>
                </c:pt>
                <c:pt idx="6">
                  <c:v>27200000</c:v>
                </c:pt>
                <c:pt idx="7">
                  <c:v>28200000</c:v>
                </c:pt>
                <c:pt idx="8">
                  <c:v>29200000</c:v>
                </c:pt>
                <c:pt idx="9">
                  <c:v>30200000</c:v>
                </c:pt>
                <c:pt idx="10">
                  <c:v>31200000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1507584"/>
        <c:axId val="161517568"/>
      </c:lineChart>
      <c:catAx>
        <c:axId val="1615075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900"/>
            </a:pPr>
            <a:endParaRPr lang="fi-FI"/>
          </a:p>
        </c:txPr>
        <c:crossAx val="161517568"/>
        <c:crosses val="autoZero"/>
        <c:auto val="1"/>
        <c:lblAlgn val="ctr"/>
        <c:lblOffset val="100"/>
        <c:noMultiLvlLbl val="0"/>
      </c:catAx>
      <c:valAx>
        <c:axId val="161517568"/>
        <c:scaling>
          <c:orientation val="minMax"/>
        </c:scaling>
        <c:delete val="0"/>
        <c:axPos val="l"/>
        <c:majorGridlines/>
        <c:numFmt formatCode="#,##0.0" sourceLinked="0"/>
        <c:majorTickMark val="out"/>
        <c:minorTickMark val="none"/>
        <c:tickLblPos val="nextTo"/>
        <c:txPr>
          <a:bodyPr/>
          <a:lstStyle/>
          <a:p>
            <a:pPr>
              <a:defRPr sz="900"/>
            </a:pPr>
            <a:endParaRPr lang="fi-FI"/>
          </a:p>
        </c:txPr>
        <c:crossAx val="161507584"/>
        <c:crosses val="autoZero"/>
        <c:crossBetween val="between"/>
        <c:dispUnits>
          <c:builtInUnit val="millions"/>
        </c:dispUnits>
      </c:valAx>
    </c:plotArea>
    <c:legend>
      <c:legendPos val="b"/>
      <c:layout/>
      <c:overlay val="0"/>
      <c:txPr>
        <a:bodyPr/>
        <a:lstStyle/>
        <a:p>
          <a:pPr>
            <a:defRPr sz="1100"/>
          </a:pPr>
          <a:endParaRPr lang="fi-FI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fi-FI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7220104742861182E-2"/>
          <c:y val="4.11599625818522E-2"/>
          <c:w val="0.90092101481388931"/>
          <c:h val="0.77738470717353036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Lainojen lyhennykset</c:v>
                </c:pt>
              </c:strCache>
            </c:strRef>
          </c:tx>
          <c:invertIfNegative val="0"/>
          <c:dLbls>
            <c:numFmt formatCode="#,##0.0" sourceLinked="0"/>
            <c:txPr>
              <a:bodyPr/>
              <a:lstStyle/>
              <a:p>
                <a:pPr>
                  <a:defRPr sz="800"/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Taul1!$A$2:$A$12</c:f>
              <c:numCache>
                <c:formatCode>General</c:formatCode>
                <c:ptCount val="11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  <c:pt idx="10">
                  <c:v>2024</c:v>
                </c:pt>
              </c:numCache>
            </c:numRef>
          </c:cat>
          <c:val>
            <c:numRef>
              <c:f>Taul1!$B$2:$B$12</c:f>
              <c:numCache>
                <c:formatCode>_-* #,##0\ _€_-;\-* #,##0\ _€_-;_-* "-"??\ _€_-;_-@_-</c:formatCode>
                <c:ptCount val="11"/>
                <c:pt idx="0">
                  <c:v>800000</c:v>
                </c:pt>
                <c:pt idx="1">
                  <c:v>3300000</c:v>
                </c:pt>
                <c:pt idx="2">
                  <c:v>7772679</c:v>
                </c:pt>
                <c:pt idx="3">
                  <c:v>9239700.0399999991</c:v>
                </c:pt>
                <c:pt idx="4">
                  <c:v>10229803.039999999</c:v>
                </c:pt>
                <c:pt idx="5">
                  <c:v>11999033.809230769</c:v>
                </c:pt>
                <c:pt idx="6">
                  <c:v>13614418.424615383</c:v>
                </c:pt>
                <c:pt idx="7">
                  <c:v>16499033.809230769</c:v>
                </c:pt>
                <c:pt idx="8">
                  <c:v>19032509.563076925</c:v>
                </c:pt>
                <c:pt idx="9">
                  <c:v>20705586.486153848</c:v>
                </c:pt>
                <c:pt idx="10">
                  <c:v>21974817.255384617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52486656"/>
        <c:axId val="152488192"/>
      </c:barChart>
      <c:lineChart>
        <c:grouping val="standard"/>
        <c:varyColors val="0"/>
        <c:ser>
          <c:idx val="1"/>
          <c:order val="1"/>
          <c:tx>
            <c:strRef>
              <c:f>Taul1!$C$1</c:f>
              <c:strCache>
                <c:ptCount val="1"/>
                <c:pt idx="0">
                  <c:v>Vuosikate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3.7948417418398293E-2"/>
                  <c:y val="3.741814780168313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4.0320193507048192E-2"/>
                  <c:y val="3.741814780168313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0320193507048192E-2"/>
                  <c:y val="3.741814780168381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4.2691969595698084E-2"/>
                  <c:y val="-7.483629560336763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4.2691969595698084E-2"/>
                  <c:y val="-7.483629560336763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4.5063745684347976E-2"/>
                  <c:y val="-7.483629560336763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4.5063745684347976E-2"/>
                  <c:y val="-3.741814780168381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3.5576641329748401E-2"/>
                  <c:y val="-7.483629560336728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3.7948417418398293E-2"/>
                  <c:y val="-3.741814780168381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3.794841741839829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3.3204865241098509E-2"/>
                  <c:y val="3.741814780168381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/>
              <a:lstStyle/>
              <a:p>
                <a:pPr>
                  <a:defRPr sz="800"/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Taul1!$A$2:$A$12</c:f>
              <c:numCache>
                <c:formatCode>General</c:formatCode>
                <c:ptCount val="11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  <c:pt idx="10">
                  <c:v>2024</c:v>
                </c:pt>
              </c:numCache>
            </c:numRef>
          </c:cat>
          <c:val>
            <c:numRef>
              <c:f>Taul1!$C$2:$C$12</c:f>
              <c:numCache>
                <c:formatCode>#,##0</c:formatCode>
                <c:ptCount val="11"/>
                <c:pt idx="0">
                  <c:v>15900000</c:v>
                </c:pt>
                <c:pt idx="1">
                  <c:v>18708522</c:v>
                </c:pt>
                <c:pt idx="2">
                  <c:v>21053654</c:v>
                </c:pt>
                <c:pt idx="3">
                  <c:v>25081793</c:v>
                </c:pt>
                <c:pt idx="4">
                  <c:v>25097274</c:v>
                </c:pt>
                <c:pt idx="5">
                  <c:v>26300000</c:v>
                </c:pt>
                <c:pt idx="6">
                  <c:v>27200000</c:v>
                </c:pt>
                <c:pt idx="7">
                  <c:v>28200000</c:v>
                </c:pt>
                <c:pt idx="8">
                  <c:v>29200000</c:v>
                </c:pt>
                <c:pt idx="9">
                  <c:v>30200000</c:v>
                </c:pt>
                <c:pt idx="10">
                  <c:v>31200000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2486656"/>
        <c:axId val="152488192"/>
      </c:lineChart>
      <c:catAx>
        <c:axId val="1524866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900"/>
            </a:pPr>
            <a:endParaRPr lang="fi-FI"/>
          </a:p>
        </c:txPr>
        <c:crossAx val="152488192"/>
        <c:crosses val="autoZero"/>
        <c:auto val="1"/>
        <c:lblAlgn val="ctr"/>
        <c:lblOffset val="100"/>
        <c:noMultiLvlLbl val="0"/>
      </c:catAx>
      <c:valAx>
        <c:axId val="152488192"/>
        <c:scaling>
          <c:orientation val="minMax"/>
          <c:max val="35000000"/>
        </c:scaling>
        <c:delete val="0"/>
        <c:axPos val="l"/>
        <c:majorGridlines/>
        <c:numFmt formatCode="#,##0.0" sourceLinked="0"/>
        <c:majorTickMark val="out"/>
        <c:minorTickMark val="none"/>
        <c:tickLblPos val="nextTo"/>
        <c:txPr>
          <a:bodyPr/>
          <a:lstStyle/>
          <a:p>
            <a:pPr>
              <a:defRPr sz="900"/>
            </a:pPr>
            <a:endParaRPr lang="fi-FI"/>
          </a:p>
        </c:txPr>
        <c:crossAx val="152486656"/>
        <c:crosses val="autoZero"/>
        <c:crossBetween val="between"/>
        <c:minorUnit val="500000"/>
        <c:dispUnits>
          <c:builtInUnit val="millions"/>
        </c:dispUnits>
      </c:valAx>
    </c:plotArea>
    <c:legend>
      <c:legendPos val="b"/>
      <c:layout/>
      <c:overlay val="0"/>
      <c:txPr>
        <a:bodyPr/>
        <a:lstStyle/>
        <a:p>
          <a:pPr>
            <a:defRPr sz="1100"/>
          </a:pPr>
          <a:endParaRPr lang="fi-FI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fi-FI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0.68584</cdr:x>
      <cdr:y>0.10608</cdr:y>
    </cdr:from>
    <cdr:to>
      <cdr:x>0.8566</cdr:x>
      <cdr:y>0.37549</cdr:y>
    </cdr:to>
    <cdr:sp macro="" textlink="">
      <cdr:nvSpPr>
        <cdr:cNvPr id="2" name="Tekstiruutu 1"/>
        <cdr:cNvSpPr txBox="1"/>
      </cdr:nvSpPr>
      <cdr:spPr>
        <a:xfrm xmlns:a="http://schemas.openxmlformats.org/drawingml/2006/main">
          <a:off x="3672408" y="36004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fi-FI" sz="1100" dirty="0"/>
        </a:p>
      </cdr:txBody>
    </cdr:sp>
  </cdr:relSizeAnchor>
  <cdr:relSizeAnchor xmlns:cdr="http://schemas.openxmlformats.org/drawingml/2006/chartDrawing">
    <cdr:from>
      <cdr:x>0.73963</cdr:x>
      <cdr:y>0.10608</cdr:y>
    </cdr:from>
    <cdr:to>
      <cdr:x>0.9104</cdr:x>
      <cdr:y>0.37549</cdr:y>
    </cdr:to>
    <cdr:sp macro="" textlink="">
      <cdr:nvSpPr>
        <cdr:cNvPr id="3" name="Tekstiruutu 2"/>
        <cdr:cNvSpPr txBox="1"/>
      </cdr:nvSpPr>
      <cdr:spPr>
        <a:xfrm xmlns:a="http://schemas.openxmlformats.org/drawingml/2006/main">
          <a:off x="3960440" y="36004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fi-FI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E0B4EB-BBEB-4AA1-A0D8-F7BD22FBC058}" type="datetimeFigureOut">
              <a:rPr lang="fi-FI" smtClean="0"/>
              <a:t>19.1.2018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D93058-042F-46CB-ABBC-AF3B9CCA636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108912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D93058-042F-46CB-ABBC-AF3B9CCA6361}" type="slidenum">
              <a:rPr lang="fi-FI" smtClean="0"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463131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smtClean="0"/>
              <a:t>Vuosille</a:t>
            </a:r>
            <a:r>
              <a:rPr lang="fi-FI" baseline="0" dirty="0" smtClean="0"/>
              <a:t> 2019 – 2021 lisätty investointeihin 12,5 </a:t>
            </a:r>
            <a:r>
              <a:rPr lang="fi-FI" baseline="0" dirty="0" err="1" smtClean="0"/>
              <a:t>m€/vuosi</a:t>
            </a:r>
            <a:r>
              <a:rPr lang="fi-FI" baseline="0" dirty="0" smtClean="0"/>
              <a:t> potilastietojärjestelmää varten ja vuosille 2020 – 2021 20 </a:t>
            </a:r>
            <a:r>
              <a:rPr lang="fi-FI" baseline="0" dirty="0" err="1" smtClean="0"/>
              <a:t>m€/vuosi</a:t>
            </a:r>
            <a:r>
              <a:rPr lang="fi-FI" baseline="0" dirty="0" smtClean="0"/>
              <a:t> </a:t>
            </a:r>
            <a:r>
              <a:rPr lang="fi-FI" baseline="0" dirty="0" err="1" smtClean="0"/>
              <a:t>Julkulan</a:t>
            </a:r>
            <a:r>
              <a:rPr lang="fi-FI" baseline="0" dirty="0" smtClean="0"/>
              <a:t> korvausinvestointia varten. Vaikuttaa näiden vuosien lainakantaan.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D93058-042F-46CB-ABBC-AF3B9CCA6361}" type="slidenum">
              <a:rPr lang="fi-FI" smtClean="0"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241446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smtClean="0"/>
              <a:t>EIP </a:t>
            </a:r>
            <a:r>
              <a:rPr lang="fi-FI" dirty="0" err="1" smtClean="0"/>
              <a:t>kovenantit</a:t>
            </a:r>
            <a:r>
              <a:rPr lang="fi-FI" dirty="0" smtClean="0"/>
              <a:t>,</a:t>
            </a:r>
            <a:r>
              <a:rPr lang="fi-FI" baseline="0" dirty="0" smtClean="0"/>
              <a:t> velan määrä kokonaistuloihin konsernissa 1/1. (Nykykatsantoon tuloihin lisää 1 %)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D93058-042F-46CB-ABBC-AF3B9CCA6361}" type="slidenum">
              <a:rPr lang="fi-FI" smtClean="0"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617812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D93058-042F-46CB-ABBC-AF3B9CCA6361}" type="slidenum">
              <a:rPr lang="fi-FI" smtClean="0"/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664518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D93058-042F-46CB-ABBC-AF3B9CCA6361}" type="slidenum">
              <a:rPr lang="fi-FI" smtClean="0"/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664518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tsikkodia2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Kuva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8754" y="0"/>
            <a:ext cx="4519246" cy="3318821"/>
          </a:xfrm>
          <a:prstGeom prst="rect">
            <a:avLst/>
          </a:prstGeom>
        </p:spPr>
      </p:pic>
      <p:sp>
        <p:nvSpPr>
          <p:cNvPr id="9" name="Suorakulmio 8"/>
          <p:cNvSpPr/>
          <p:nvPr userDrawn="1"/>
        </p:nvSpPr>
        <p:spPr>
          <a:xfrm>
            <a:off x="0" y="4718102"/>
            <a:ext cx="6858000" cy="4253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800">
              <a:ln>
                <a:noFill/>
              </a:ln>
            </a:endParaRPr>
          </a:p>
        </p:txBody>
      </p:sp>
      <p:sp>
        <p:nvSpPr>
          <p:cNvPr id="2" name="Otsikko 1"/>
          <p:cNvSpPr>
            <a:spLocks noGrp="1"/>
          </p:cNvSpPr>
          <p:nvPr>
            <p:ph type="ctrTitle" hasCustomPrompt="1"/>
          </p:nvPr>
        </p:nvSpPr>
        <p:spPr>
          <a:xfrm>
            <a:off x="514350" y="3003799"/>
            <a:ext cx="5829300" cy="1102519"/>
          </a:xfrm>
        </p:spPr>
        <p:txBody>
          <a:bodyPr anchor="b">
            <a:normAutofit/>
          </a:bodyPr>
          <a:lstStyle>
            <a:lvl1pPr algn="l">
              <a:defRPr sz="2000" b="1"/>
            </a:lvl1pPr>
          </a:lstStyle>
          <a:p>
            <a:r>
              <a:rPr lang="fi-FI" dirty="0" smtClean="0"/>
              <a:t>MUOKKAA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512676" y="4119618"/>
            <a:ext cx="5832648" cy="396348"/>
          </a:xfrm>
        </p:spPr>
        <p:txBody>
          <a:bodyPr>
            <a:normAutofit/>
          </a:bodyPr>
          <a:lstStyle>
            <a:lvl1pPr marL="0" indent="0" algn="l">
              <a:buNone/>
              <a:defRPr sz="1600" b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512676" y="4767263"/>
            <a:ext cx="1430424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C310F3-9156-4D08-ABA8-4950A7D6B80E}" type="datetime1">
              <a:rPr lang="fi-FI" smtClean="0"/>
              <a:t>19.1.2018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A53B8F-F37B-4582-A0C4-48C9C6EA476F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2" name="Kuva 11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9564" y="370043"/>
            <a:ext cx="936000" cy="1484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89910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62DAE-B690-432D-8BC8-C7E5592DF64B}" type="datetime1">
              <a:rPr lang="fi-FI" smtClean="0"/>
              <a:t>19.1.2018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53B8F-F37B-4582-A0C4-48C9C6EA476F}" type="slidenum">
              <a:rPr lang="fi-FI" smtClean="0"/>
              <a:t>‹#›</a:t>
            </a:fld>
            <a:endParaRPr lang="fi-FI"/>
          </a:p>
        </p:txBody>
      </p:sp>
      <p:sp>
        <p:nvSpPr>
          <p:cNvPr id="11" name="Sisällön paikkamerkki 2"/>
          <p:cNvSpPr>
            <a:spLocks noGrp="1"/>
          </p:cNvSpPr>
          <p:nvPr>
            <p:ph idx="1"/>
          </p:nvPr>
        </p:nvSpPr>
        <p:spPr>
          <a:xfrm>
            <a:off x="1160748" y="1200151"/>
            <a:ext cx="5354352" cy="3394472"/>
          </a:xfrm>
        </p:spPr>
        <p:txBody>
          <a:bodyPr/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40622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Otsikkodia2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3099" y="-9004"/>
            <a:ext cx="4664901" cy="3300834"/>
          </a:xfrm>
          <a:prstGeom prst="rect">
            <a:avLst/>
          </a:prstGeom>
        </p:spPr>
      </p:pic>
      <p:sp>
        <p:nvSpPr>
          <p:cNvPr id="7" name="Suorakulmio 6"/>
          <p:cNvSpPr/>
          <p:nvPr userDrawn="1"/>
        </p:nvSpPr>
        <p:spPr>
          <a:xfrm>
            <a:off x="0" y="4718102"/>
            <a:ext cx="6858000" cy="4253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800">
              <a:ln>
                <a:noFill/>
              </a:ln>
            </a:endParaRPr>
          </a:p>
        </p:txBody>
      </p:sp>
      <p:sp>
        <p:nvSpPr>
          <p:cNvPr id="2" name="Otsikko 1"/>
          <p:cNvSpPr>
            <a:spLocks noGrp="1"/>
          </p:cNvSpPr>
          <p:nvPr>
            <p:ph type="ctrTitle" hasCustomPrompt="1"/>
          </p:nvPr>
        </p:nvSpPr>
        <p:spPr>
          <a:xfrm>
            <a:off x="514350" y="3003799"/>
            <a:ext cx="5829300" cy="1102519"/>
          </a:xfrm>
        </p:spPr>
        <p:txBody>
          <a:bodyPr anchor="b">
            <a:normAutofit/>
          </a:bodyPr>
          <a:lstStyle>
            <a:lvl1pPr algn="l">
              <a:defRPr sz="2000"/>
            </a:lvl1pPr>
          </a:lstStyle>
          <a:p>
            <a:r>
              <a:rPr lang="fi-FI" dirty="0" smtClean="0"/>
              <a:t>MUOKKAA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512676" y="4119618"/>
            <a:ext cx="5832648" cy="396348"/>
          </a:xfrm>
        </p:spPr>
        <p:txBody>
          <a:bodyPr>
            <a:normAutofit/>
          </a:bodyPr>
          <a:lstStyle>
            <a:lvl1pPr marL="0" indent="0" algn="l">
              <a:buNone/>
              <a:defRPr sz="1600" b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 smtClean="0"/>
              <a:t>Muokkaa alaotsikon perustyyliä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512676" y="4767263"/>
            <a:ext cx="1430424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FE2BA0F-1E41-48DF-9E4A-196B895C324D}" type="datetime1">
              <a:rPr lang="fi-FI" smtClean="0"/>
              <a:t>19.1.2018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A53B8F-F37B-4582-A0C4-48C9C6EA476F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4" name="Kuva 13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2676" y="345120"/>
            <a:ext cx="936000" cy="1484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18338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94F0E-04F5-4F81-8986-AA8EA26E0D1D}" type="datetime1">
              <a:rPr lang="fi-FI" smtClean="0"/>
              <a:t>19.1.2018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53B8F-F37B-4582-A0C4-48C9C6EA476F}" type="slidenum">
              <a:rPr lang="fi-FI" smtClean="0"/>
              <a:t>‹#›</a:t>
            </a:fld>
            <a:endParaRPr lang="fi-FI"/>
          </a:p>
        </p:txBody>
      </p:sp>
      <p:sp>
        <p:nvSpPr>
          <p:cNvPr id="11" name="Sisällön paikkamerkki 2"/>
          <p:cNvSpPr>
            <a:spLocks noGrp="1"/>
          </p:cNvSpPr>
          <p:nvPr>
            <p:ph idx="1"/>
          </p:nvPr>
        </p:nvSpPr>
        <p:spPr>
          <a:xfrm>
            <a:off x="1160748" y="1200151"/>
            <a:ext cx="5354352" cy="3394472"/>
          </a:xfrm>
        </p:spPr>
        <p:txBody>
          <a:bodyPr/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563671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Otsikkodia2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orakulmio 6"/>
          <p:cNvSpPr/>
          <p:nvPr userDrawn="1"/>
        </p:nvSpPr>
        <p:spPr>
          <a:xfrm>
            <a:off x="0" y="4718102"/>
            <a:ext cx="6858000" cy="4253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800">
              <a:ln>
                <a:noFill/>
              </a:ln>
            </a:endParaRPr>
          </a:p>
        </p:txBody>
      </p:sp>
      <p:sp>
        <p:nvSpPr>
          <p:cNvPr id="2" name="Otsikko 1"/>
          <p:cNvSpPr>
            <a:spLocks noGrp="1"/>
          </p:cNvSpPr>
          <p:nvPr>
            <p:ph type="ctrTitle" hasCustomPrompt="1"/>
          </p:nvPr>
        </p:nvSpPr>
        <p:spPr>
          <a:xfrm>
            <a:off x="514350" y="2499742"/>
            <a:ext cx="5829300" cy="1102519"/>
          </a:xfrm>
        </p:spPr>
        <p:txBody>
          <a:bodyPr anchor="b">
            <a:normAutofit/>
          </a:bodyPr>
          <a:lstStyle>
            <a:lvl1pPr algn="l">
              <a:defRPr sz="2000"/>
            </a:lvl1pPr>
          </a:lstStyle>
          <a:p>
            <a:r>
              <a:rPr lang="fi-FI" dirty="0" smtClean="0"/>
              <a:t>MUOKKAA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512676" y="3615561"/>
            <a:ext cx="5832648" cy="396348"/>
          </a:xfrm>
        </p:spPr>
        <p:txBody>
          <a:bodyPr>
            <a:normAutofit/>
          </a:bodyPr>
          <a:lstStyle>
            <a:lvl1pPr marL="0" indent="0" algn="l">
              <a:buNone/>
              <a:defRPr sz="1600" b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 smtClean="0"/>
              <a:t>Muokkaa alaotsikon perustyyliä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512676" y="4767263"/>
            <a:ext cx="1430424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5E299E1-7E32-461C-9734-876CD59EAA91}" type="datetime1">
              <a:rPr lang="fi-FI" smtClean="0"/>
              <a:t>19.1.2018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A53B8F-F37B-4582-A0C4-48C9C6EA476F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9" name="Kuva 8"/>
          <p:cNvPicPr>
            <a:picLocks noChangeAspect="1"/>
          </p:cNvPicPr>
          <p:nvPr userDrawn="1"/>
        </p:nvPicPr>
        <p:blipFill rotWithShape="1">
          <a:blip r:embed="rId2"/>
          <a:srcRect r="7397"/>
          <a:stretch/>
        </p:blipFill>
        <p:spPr>
          <a:xfrm>
            <a:off x="512676" y="0"/>
            <a:ext cx="6300700" cy="1891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43697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29D6C-15A9-4B87-B00D-8AA058AA5473}" type="datetime1">
              <a:rPr lang="fi-FI" smtClean="0"/>
              <a:t>19.1.2018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53B8F-F37B-4582-A0C4-48C9C6EA476F}" type="slidenum">
              <a:rPr lang="fi-FI" smtClean="0"/>
              <a:t>‹#›</a:t>
            </a:fld>
            <a:endParaRPr lang="fi-FI"/>
          </a:p>
        </p:txBody>
      </p:sp>
      <p:sp>
        <p:nvSpPr>
          <p:cNvPr id="11" name="Sisällön paikkamerkki 2"/>
          <p:cNvSpPr>
            <a:spLocks noGrp="1"/>
          </p:cNvSpPr>
          <p:nvPr>
            <p:ph idx="1"/>
          </p:nvPr>
        </p:nvSpPr>
        <p:spPr>
          <a:xfrm>
            <a:off x="1160748" y="1200151"/>
            <a:ext cx="5354352" cy="3394472"/>
          </a:xfrm>
        </p:spPr>
        <p:txBody>
          <a:bodyPr/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48780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tsikkodia2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Kuva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8754" y="0"/>
            <a:ext cx="4519246" cy="3318821"/>
          </a:xfrm>
          <a:prstGeom prst="rect">
            <a:avLst/>
          </a:prstGeom>
        </p:spPr>
      </p:pic>
      <p:sp>
        <p:nvSpPr>
          <p:cNvPr id="9" name="Suorakulmio 8"/>
          <p:cNvSpPr/>
          <p:nvPr userDrawn="1"/>
        </p:nvSpPr>
        <p:spPr>
          <a:xfrm>
            <a:off x="0" y="4718102"/>
            <a:ext cx="6858000" cy="4253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800">
              <a:ln>
                <a:noFill/>
              </a:ln>
            </a:endParaRPr>
          </a:p>
        </p:txBody>
      </p:sp>
      <p:sp>
        <p:nvSpPr>
          <p:cNvPr id="2" name="Otsikko 1"/>
          <p:cNvSpPr>
            <a:spLocks noGrp="1"/>
          </p:cNvSpPr>
          <p:nvPr>
            <p:ph type="ctrTitle" hasCustomPrompt="1"/>
          </p:nvPr>
        </p:nvSpPr>
        <p:spPr>
          <a:xfrm>
            <a:off x="514350" y="3003799"/>
            <a:ext cx="5829300" cy="1102519"/>
          </a:xfrm>
        </p:spPr>
        <p:txBody>
          <a:bodyPr anchor="b">
            <a:normAutofit/>
          </a:bodyPr>
          <a:lstStyle>
            <a:lvl1pPr algn="l">
              <a:defRPr sz="2000" b="1"/>
            </a:lvl1pPr>
          </a:lstStyle>
          <a:p>
            <a:r>
              <a:rPr lang="en-US" noProof="0" smtClean="0"/>
              <a:t>MUOKKAA PERUSTYYL. NAPSAUTT.</a:t>
            </a:r>
            <a:endParaRPr lang="en-US" noProof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512676" y="4119618"/>
            <a:ext cx="5832648" cy="396348"/>
          </a:xfrm>
        </p:spPr>
        <p:txBody>
          <a:bodyPr>
            <a:normAutofit/>
          </a:bodyPr>
          <a:lstStyle>
            <a:lvl1pPr marL="0" indent="0" algn="l">
              <a:buNone/>
              <a:defRPr sz="1600" b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smtClean="0"/>
              <a:t>Muokkaa alaotsikon perustyyliä napsautt.</a:t>
            </a:r>
            <a:endParaRPr lang="en-US" noProof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512676" y="4767263"/>
            <a:ext cx="1430424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0A0CD04-CFE6-4BD9-B56A-1AEEA05D1028}" type="datetime1">
              <a:rPr lang="fi-FI" smtClean="0"/>
              <a:t>19.1.2018</a:t>
            </a:fld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A53B8F-F37B-4582-A0C4-48C9C6EA476F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2" name="Kuva 11"/>
          <p:cNvPicPr>
            <a:picLocks noChangeAspect="1"/>
          </p:cNvPicPr>
          <p:nvPr userDrawn="1"/>
        </p:nvPicPr>
        <p:blipFill rotWithShape="1">
          <a:blip r:embed="rId3"/>
          <a:srcRect b="22252"/>
          <a:stretch/>
        </p:blipFill>
        <p:spPr>
          <a:xfrm>
            <a:off x="519564" y="370043"/>
            <a:ext cx="936000" cy="1153957"/>
          </a:xfrm>
          <a:prstGeom prst="rect">
            <a:avLst/>
          </a:prstGeom>
        </p:spPr>
      </p:pic>
      <p:sp>
        <p:nvSpPr>
          <p:cNvPr id="7" name="Tekstiruutu 6"/>
          <p:cNvSpPr txBox="1"/>
          <p:nvPr userDrawn="1"/>
        </p:nvSpPr>
        <p:spPr>
          <a:xfrm>
            <a:off x="2204864" y="4718102"/>
            <a:ext cx="25922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noProof="0" smtClean="0">
                <a:solidFill>
                  <a:schemeClr val="bg1"/>
                </a:solidFill>
              </a:rPr>
              <a:t>Kuopio University Hospital</a:t>
            </a:r>
            <a:endParaRPr lang="en-US" sz="1600" noProof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11802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Muokkaa perustyyl. napsautt.</a:t>
            </a:r>
            <a:endParaRPr lang="en-US" noProof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BBDC5-51FC-487B-B449-6B6A8384B05D}" type="datetime1">
              <a:rPr lang="fi-FI" smtClean="0"/>
              <a:t>19.1.2018</a:t>
            </a:fld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53B8F-F37B-4582-A0C4-48C9C6EA476F}" type="slidenum">
              <a:rPr lang="fi-FI" smtClean="0"/>
              <a:t>‹#›</a:t>
            </a:fld>
            <a:endParaRPr lang="fi-FI"/>
          </a:p>
        </p:txBody>
      </p:sp>
      <p:sp>
        <p:nvSpPr>
          <p:cNvPr id="11" name="Sisällön paikkamerkki 2"/>
          <p:cNvSpPr>
            <a:spLocks noGrp="1"/>
          </p:cNvSpPr>
          <p:nvPr>
            <p:ph idx="1"/>
          </p:nvPr>
        </p:nvSpPr>
        <p:spPr>
          <a:xfrm>
            <a:off x="1160748" y="1200151"/>
            <a:ext cx="5354352" cy="3394472"/>
          </a:xfrm>
        </p:spPr>
        <p:txBody>
          <a:bodyPr/>
          <a:lstStyle/>
          <a:p>
            <a:pPr lvl="0"/>
            <a:r>
              <a:rPr lang="en-US" noProof="0" smtClean="0"/>
              <a:t>Muokkaa tekstin perustyylejä napsauttamalla</a:t>
            </a:r>
          </a:p>
          <a:p>
            <a:pPr lvl="1"/>
            <a:r>
              <a:rPr lang="en-US" noProof="0" smtClean="0"/>
              <a:t>toinen taso</a:t>
            </a:r>
          </a:p>
          <a:p>
            <a:pPr lvl="2"/>
            <a:r>
              <a:rPr lang="en-US" noProof="0" smtClean="0"/>
              <a:t>kolmas taso</a:t>
            </a:r>
          </a:p>
          <a:p>
            <a:pPr lvl="3"/>
            <a:r>
              <a:rPr lang="en-US" noProof="0" smtClean="0"/>
              <a:t>neljäs taso</a:t>
            </a:r>
          </a:p>
          <a:p>
            <a:pPr lvl="4"/>
            <a:r>
              <a:rPr lang="en-US" noProof="0" smtClean="0"/>
              <a:t>viides taso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4197016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E69A5-9A2D-4D1E-AD5E-727D4DF37BEE}" type="datetime1">
              <a:rPr lang="fi-FI" smtClean="0"/>
              <a:t>19.1.2018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53B8F-F37B-4582-A0C4-48C9C6EA476F}" type="slidenum">
              <a:rPr lang="fi-FI" smtClean="0"/>
              <a:t>‹#›</a:t>
            </a:fld>
            <a:endParaRPr lang="fi-FI"/>
          </a:p>
        </p:txBody>
      </p:sp>
      <p:sp>
        <p:nvSpPr>
          <p:cNvPr id="11" name="Sisällön paikkamerkki 2"/>
          <p:cNvSpPr>
            <a:spLocks noGrp="1"/>
          </p:cNvSpPr>
          <p:nvPr>
            <p:ph idx="1"/>
          </p:nvPr>
        </p:nvSpPr>
        <p:spPr>
          <a:xfrm>
            <a:off x="1160748" y="1200151"/>
            <a:ext cx="5354352" cy="3394472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88027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1160748" y="1194203"/>
            <a:ext cx="2592288" cy="479822"/>
          </a:xfrm>
        </p:spPr>
        <p:txBody>
          <a:bodyPr anchor="b">
            <a:noAutofit/>
          </a:bodyPr>
          <a:lstStyle>
            <a:lvl1pPr marL="0" indent="0">
              <a:buNone/>
              <a:defRPr sz="1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 hasCustomPrompt="1"/>
          </p:nvPr>
        </p:nvSpPr>
        <p:spPr>
          <a:xfrm>
            <a:off x="1160748" y="1674024"/>
            <a:ext cx="2592288" cy="2963466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7CB8F-7594-4594-9E65-3F42E2AFEF49}" type="datetime1">
              <a:rPr lang="fi-FI" smtClean="0"/>
              <a:t>19.1.2018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53B8F-F37B-4582-A0C4-48C9C6EA476F}" type="slidenum">
              <a:rPr lang="fi-FI" smtClean="0"/>
              <a:t>‹#›</a:t>
            </a:fld>
            <a:endParaRPr lang="fi-FI"/>
          </a:p>
        </p:txBody>
      </p:sp>
      <p:sp>
        <p:nvSpPr>
          <p:cNvPr id="10" name="Tekstin paikkamerkki 2"/>
          <p:cNvSpPr>
            <a:spLocks noGrp="1"/>
          </p:cNvSpPr>
          <p:nvPr>
            <p:ph type="body" idx="13"/>
          </p:nvPr>
        </p:nvSpPr>
        <p:spPr>
          <a:xfrm>
            <a:off x="3915054" y="1216694"/>
            <a:ext cx="2592288" cy="479822"/>
          </a:xfrm>
        </p:spPr>
        <p:txBody>
          <a:bodyPr anchor="b">
            <a:noAutofit/>
          </a:bodyPr>
          <a:lstStyle>
            <a:lvl1pPr marL="0" indent="0">
              <a:buNone/>
              <a:defRPr sz="1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11" name="Sisällön paikkamerkki 3"/>
          <p:cNvSpPr>
            <a:spLocks noGrp="1"/>
          </p:cNvSpPr>
          <p:nvPr>
            <p:ph sz="half" idx="14" hasCustomPrompt="1"/>
          </p:nvPr>
        </p:nvSpPr>
        <p:spPr>
          <a:xfrm>
            <a:off x="3915054" y="1696516"/>
            <a:ext cx="2592288" cy="2963466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</p:txBody>
      </p:sp>
    </p:spTree>
    <p:extLst>
      <p:ext uri="{BB962C8B-B14F-4D97-AF65-F5344CB8AC3E}">
        <p14:creationId xmlns:p14="http://schemas.microsoft.com/office/powerpoint/2010/main" val="595241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 hasCustomPrompt="1"/>
          </p:nvPr>
        </p:nvSpPr>
        <p:spPr>
          <a:xfrm>
            <a:off x="1160748" y="1200151"/>
            <a:ext cx="2592288" cy="33944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8F929-49F6-4539-ABC8-EA43E95AD3FE}" type="datetime1">
              <a:rPr lang="fi-FI" smtClean="0"/>
              <a:t>19.1.2018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53B8F-F37B-4582-A0C4-48C9C6EA476F}" type="slidenum">
              <a:rPr lang="fi-FI" smtClean="0"/>
              <a:t>‹#›</a:t>
            </a:fld>
            <a:endParaRPr lang="fi-FI"/>
          </a:p>
        </p:txBody>
      </p:sp>
      <p:sp>
        <p:nvSpPr>
          <p:cNvPr id="8" name="Sisällön paikkamerkki 2"/>
          <p:cNvSpPr>
            <a:spLocks noGrp="1"/>
          </p:cNvSpPr>
          <p:nvPr>
            <p:ph sz="half" idx="13" hasCustomPrompt="1"/>
          </p:nvPr>
        </p:nvSpPr>
        <p:spPr>
          <a:xfrm>
            <a:off x="3861048" y="1221600"/>
            <a:ext cx="2657196" cy="33944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</p:txBody>
      </p:sp>
    </p:spTree>
    <p:extLst>
      <p:ext uri="{BB962C8B-B14F-4D97-AF65-F5344CB8AC3E}">
        <p14:creationId xmlns:p14="http://schemas.microsoft.com/office/powerpoint/2010/main" val="978947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AF5A4-45EA-4965-8CFF-B1621500EBCD}" type="datetime1">
              <a:rPr lang="fi-FI" smtClean="0"/>
              <a:t>19.1.2018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53B8F-F37B-4582-A0C4-48C9C6EA476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59698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C6A03-5E4F-449B-BCAC-9EDD3EAA32B9}" type="datetime1">
              <a:rPr lang="fi-FI" smtClean="0"/>
              <a:t>19.1.2018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53B8F-F37B-4582-A0C4-48C9C6EA476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01436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42646" y="4767263"/>
            <a:ext cx="6426714" cy="328438"/>
          </a:xfrm>
        </p:spPr>
        <p:txBody>
          <a:bodyPr>
            <a:noAutofit/>
          </a:bodyPr>
          <a:lstStyle>
            <a:lvl1pPr algn="ctr">
              <a:defRPr sz="1400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90820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344216" y="3600450"/>
            <a:ext cx="4114800" cy="425054"/>
          </a:xfrm>
        </p:spPr>
        <p:txBody>
          <a:bodyPr anchor="b">
            <a:normAutofit/>
          </a:bodyPr>
          <a:lstStyle>
            <a:lvl1pPr algn="l">
              <a:defRPr sz="1800" b="1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344216" y="459581"/>
            <a:ext cx="41148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344216" y="4025504"/>
            <a:ext cx="41148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FF438-559F-4D57-9B48-47AA6F081385}" type="datetime1">
              <a:rPr lang="fi-FI" smtClean="0"/>
              <a:t>19.1.2018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53B8F-F37B-4582-A0C4-48C9C6EA476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96362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Otsikkodia2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2988" y="0"/>
            <a:ext cx="4565012" cy="3219964"/>
          </a:xfrm>
          <a:prstGeom prst="rect">
            <a:avLst/>
          </a:prstGeom>
        </p:spPr>
      </p:pic>
      <p:sp>
        <p:nvSpPr>
          <p:cNvPr id="7" name="Suorakulmio 6"/>
          <p:cNvSpPr/>
          <p:nvPr userDrawn="1"/>
        </p:nvSpPr>
        <p:spPr>
          <a:xfrm>
            <a:off x="0" y="4718102"/>
            <a:ext cx="6858000" cy="4253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800">
              <a:ln>
                <a:noFill/>
              </a:ln>
            </a:endParaRPr>
          </a:p>
        </p:txBody>
      </p:sp>
      <p:sp>
        <p:nvSpPr>
          <p:cNvPr id="2" name="Otsikko 1"/>
          <p:cNvSpPr>
            <a:spLocks noGrp="1"/>
          </p:cNvSpPr>
          <p:nvPr>
            <p:ph type="ctrTitle" hasCustomPrompt="1"/>
          </p:nvPr>
        </p:nvSpPr>
        <p:spPr>
          <a:xfrm>
            <a:off x="514350" y="3003799"/>
            <a:ext cx="5829300" cy="1102519"/>
          </a:xfrm>
        </p:spPr>
        <p:txBody>
          <a:bodyPr anchor="b">
            <a:normAutofit/>
          </a:bodyPr>
          <a:lstStyle>
            <a:lvl1pPr algn="l">
              <a:defRPr sz="2000"/>
            </a:lvl1pPr>
          </a:lstStyle>
          <a:p>
            <a:r>
              <a:rPr lang="fi-FI" dirty="0" smtClean="0"/>
              <a:t>MUOKKAA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512676" y="4119618"/>
            <a:ext cx="5832648" cy="396348"/>
          </a:xfrm>
        </p:spPr>
        <p:txBody>
          <a:bodyPr>
            <a:normAutofit/>
          </a:bodyPr>
          <a:lstStyle>
            <a:lvl1pPr marL="0" indent="0" algn="l">
              <a:buNone/>
              <a:defRPr sz="1600" b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 smtClean="0"/>
              <a:t>Muokkaa alaotsikon perustyyliä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512676" y="4767263"/>
            <a:ext cx="1430424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F5A9317-8BA0-46D4-9FB2-3971A8E350AE}" type="datetime1">
              <a:rPr lang="fi-FI" smtClean="0"/>
              <a:t>19.1.2018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A53B8F-F37B-4582-A0C4-48C9C6EA476F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4" name="Kuva 13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2676" y="345120"/>
            <a:ext cx="936000" cy="1484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95420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theme" Target="../theme/theme5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Ryhmä 6"/>
          <p:cNvGrpSpPr/>
          <p:nvPr/>
        </p:nvGrpSpPr>
        <p:grpSpPr>
          <a:xfrm>
            <a:off x="260648" y="0"/>
            <a:ext cx="6597353" cy="1743590"/>
            <a:chOff x="260648" y="0"/>
            <a:chExt cx="6597353" cy="1743590"/>
          </a:xfrm>
        </p:grpSpPr>
        <p:pic>
          <p:nvPicPr>
            <p:cNvPr id="18" name="Picture 5"/>
            <p:cNvPicPr>
              <a:picLocks noChangeAspect="1" noChangeArrowheads="1"/>
            </p:cNvPicPr>
            <p:nvPr userDrawn="1"/>
          </p:nvPicPr>
          <p:blipFill rotWithShape="1"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197" r="16985"/>
            <a:stretch/>
          </p:blipFill>
          <p:spPr bwMode="auto">
            <a:xfrm>
              <a:off x="1143001" y="0"/>
              <a:ext cx="5715000" cy="17435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1" name="Kuva 20"/>
            <p:cNvPicPr>
              <a:picLocks noChangeAspect="1"/>
            </p:cNvPicPr>
            <p:nvPr userDrawn="1"/>
          </p:nvPicPr>
          <p:blipFill>
            <a:blip r:embed="rId11"/>
            <a:stretch>
              <a:fillRect/>
            </a:stretch>
          </p:blipFill>
          <p:spPr>
            <a:xfrm>
              <a:off x="260648" y="205979"/>
              <a:ext cx="684000" cy="1084627"/>
            </a:xfrm>
            <a:prstGeom prst="rect">
              <a:avLst/>
            </a:prstGeom>
          </p:spPr>
        </p:pic>
      </p:grpSp>
      <p:sp>
        <p:nvSpPr>
          <p:cNvPr id="8" name="Suorakulmio 7"/>
          <p:cNvSpPr/>
          <p:nvPr/>
        </p:nvSpPr>
        <p:spPr>
          <a:xfrm>
            <a:off x="0" y="4718102"/>
            <a:ext cx="6858000" cy="4253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800">
              <a:ln>
                <a:noFill/>
              </a:ln>
            </a:endParaRPr>
          </a:p>
        </p:txBody>
      </p:sp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1160748" y="205979"/>
            <a:ext cx="5354352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1160748" y="1200151"/>
            <a:ext cx="5354352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342900" y="4767263"/>
            <a:ext cx="16002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050DCF7-01FB-4778-92AA-9450A6EF408F}" type="datetime1">
              <a:rPr lang="fi-FI" smtClean="0"/>
              <a:t>19.1.2018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2343150" y="4767263"/>
            <a:ext cx="21717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4914900" y="4767263"/>
            <a:ext cx="16002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1A53B8F-F37B-4582-A0C4-48C9C6EA476F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60601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0" r:id="rId2"/>
    <p:sldLayoutId id="2147483653" r:id="rId3"/>
    <p:sldLayoutId id="2147483652" r:id="rId4"/>
    <p:sldLayoutId id="2147483654" r:id="rId5"/>
    <p:sldLayoutId id="2147483655" r:id="rId6"/>
    <p:sldLayoutId id="2147483678" r:id="rId7"/>
    <p:sldLayoutId id="2147483657" r:id="rId8"/>
  </p:sldLayoutIdLst>
  <p:hf hdr="0" ftr="0"/>
  <p:txStyles>
    <p:titleStyle>
      <a:lvl1pPr algn="l" defTabSz="914400" rtl="0" eaLnBrk="1" latinLnBrk="0" hangingPunct="1">
        <a:spcBef>
          <a:spcPct val="0"/>
        </a:spcBef>
        <a:buNone/>
        <a:defRPr sz="24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C60C30"/>
        </a:buClr>
        <a:buSzPct val="105000"/>
        <a:buFont typeface="Wingdings" pitchFamily="2" charset="2"/>
        <a:buChar char="Ø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C60C30"/>
        </a:buClr>
        <a:buSzPct val="105000"/>
        <a:buFont typeface="Wingdings" pitchFamily="2" charset="2"/>
        <a:buChar char="Ø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C60C30"/>
        </a:buClr>
        <a:buSzPct val="105000"/>
        <a:buFont typeface="Wingdings" pitchFamily="2" charset="2"/>
        <a:buChar char="Ø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C60C30"/>
        </a:buClr>
        <a:buSzPct val="105000"/>
        <a:buFont typeface="Wingdings" pitchFamily="2" charset="2"/>
        <a:buChar char="Ø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C60C30"/>
        </a:buClr>
        <a:buSzPct val="105000"/>
        <a:buFont typeface="Wingdings" pitchFamily="2" charset="2"/>
        <a:buChar char="Ø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28600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Ryhmä 14"/>
          <p:cNvGrpSpPr/>
          <p:nvPr/>
        </p:nvGrpSpPr>
        <p:grpSpPr>
          <a:xfrm>
            <a:off x="260648" y="0"/>
            <a:ext cx="6597353" cy="1743590"/>
            <a:chOff x="260648" y="0"/>
            <a:chExt cx="6597353" cy="1743590"/>
          </a:xfrm>
        </p:grpSpPr>
        <p:pic>
          <p:nvPicPr>
            <p:cNvPr id="16" name="Picture 5"/>
            <p:cNvPicPr>
              <a:picLocks noChangeAspect="1" noChangeArrowheads="1"/>
            </p:cNvPicPr>
            <p:nvPr userDrawn="1"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197" r="16985"/>
            <a:stretch/>
          </p:blipFill>
          <p:spPr bwMode="auto">
            <a:xfrm>
              <a:off x="1143001" y="0"/>
              <a:ext cx="5715000" cy="17435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7" name="Kuva 16"/>
            <p:cNvPicPr>
              <a:picLocks noChangeAspect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260648" y="205979"/>
              <a:ext cx="684000" cy="1084627"/>
            </a:xfrm>
            <a:prstGeom prst="rect">
              <a:avLst/>
            </a:prstGeom>
          </p:spPr>
        </p:pic>
      </p:grpSp>
      <p:sp>
        <p:nvSpPr>
          <p:cNvPr id="14" name="Suorakulmio 13"/>
          <p:cNvSpPr/>
          <p:nvPr/>
        </p:nvSpPr>
        <p:spPr>
          <a:xfrm>
            <a:off x="0" y="4718102"/>
            <a:ext cx="6858000" cy="4253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800">
              <a:ln>
                <a:noFill/>
              </a:ln>
            </a:endParaRPr>
          </a:p>
        </p:txBody>
      </p:sp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1160748" y="205979"/>
            <a:ext cx="5354352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1160748" y="1200151"/>
            <a:ext cx="5354352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342900" y="4767263"/>
            <a:ext cx="16002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1EA8ED0-FFB3-435B-ABEC-1505D5B75DE2}" type="datetime1">
              <a:rPr lang="fi-FI" smtClean="0"/>
              <a:t>19.1.2018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2343150" y="4767263"/>
            <a:ext cx="21717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4914900" y="4767263"/>
            <a:ext cx="16002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1A53B8F-F37B-4582-A0C4-48C9C6EA476F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74478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hf hdr="0" ftr="0"/>
  <p:txStyles>
    <p:titleStyle>
      <a:lvl1pPr algn="l" defTabSz="914400" rtl="0" eaLnBrk="1" latinLnBrk="0" hangingPunct="1">
        <a:spcBef>
          <a:spcPct val="0"/>
        </a:spcBef>
        <a:buNone/>
        <a:defRPr sz="24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C60C30"/>
        </a:buClr>
        <a:buSzPct val="105000"/>
        <a:buFont typeface="Wingdings" pitchFamily="2" charset="2"/>
        <a:buChar char="Ø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C60C30"/>
        </a:buClr>
        <a:buSzPct val="105000"/>
        <a:buFont typeface="Wingdings" pitchFamily="2" charset="2"/>
        <a:buChar char="Ø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C60C30"/>
        </a:buClr>
        <a:buSzPct val="105000"/>
        <a:buFont typeface="Wingdings" pitchFamily="2" charset="2"/>
        <a:buChar char="Ø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C60C30"/>
        </a:buClr>
        <a:buSzPct val="105000"/>
        <a:buFont typeface="Wingdings" pitchFamily="2" charset="2"/>
        <a:buChar char="Ø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C60C30"/>
        </a:buClr>
        <a:buSzPct val="105000"/>
        <a:buFont typeface="Wingdings" pitchFamily="2" charset="2"/>
        <a:buChar char="Ø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28600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Ryhmä 14"/>
          <p:cNvGrpSpPr/>
          <p:nvPr/>
        </p:nvGrpSpPr>
        <p:grpSpPr>
          <a:xfrm>
            <a:off x="260648" y="0"/>
            <a:ext cx="6597353" cy="1743590"/>
            <a:chOff x="260648" y="0"/>
            <a:chExt cx="6597353" cy="1743590"/>
          </a:xfrm>
        </p:grpSpPr>
        <p:pic>
          <p:nvPicPr>
            <p:cNvPr id="16" name="Picture 5"/>
            <p:cNvPicPr>
              <a:picLocks noChangeAspect="1" noChangeArrowheads="1"/>
            </p:cNvPicPr>
            <p:nvPr userDrawn="1"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197" r="16985"/>
            <a:stretch/>
          </p:blipFill>
          <p:spPr bwMode="auto">
            <a:xfrm>
              <a:off x="1143001" y="0"/>
              <a:ext cx="5715000" cy="17435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7" name="Kuva 16"/>
            <p:cNvPicPr>
              <a:picLocks noChangeAspect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260648" y="205979"/>
              <a:ext cx="684000" cy="1084627"/>
            </a:xfrm>
            <a:prstGeom prst="rect">
              <a:avLst/>
            </a:prstGeom>
          </p:spPr>
        </p:pic>
      </p:grpSp>
      <p:sp>
        <p:nvSpPr>
          <p:cNvPr id="14" name="Suorakulmio 13"/>
          <p:cNvSpPr/>
          <p:nvPr/>
        </p:nvSpPr>
        <p:spPr>
          <a:xfrm>
            <a:off x="0" y="4718102"/>
            <a:ext cx="6858000" cy="4253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800">
              <a:ln>
                <a:noFill/>
              </a:ln>
            </a:endParaRPr>
          </a:p>
        </p:txBody>
      </p:sp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1160748" y="205979"/>
            <a:ext cx="5354352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1160748" y="1200151"/>
            <a:ext cx="5354352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342900" y="4767263"/>
            <a:ext cx="16002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0576B482-BDC6-420D-902C-6130C93B8C83}" type="datetime1">
              <a:rPr lang="fi-FI" smtClean="0"/>
              <a:t>19.1.2018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2343150" y="4767263"/>
            <a:ext cx="21717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4914900" y="4767263"/>
            <a:ext cx="16002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1A53B8F-F37B-4582-A0C4-48C9C6EA476F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99685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</p:sldLayoutIdLst>
  <p:hf hdr="0" ftr="0"/>
  <p:txStyles>
    <p:titleStyle>
      <a:lvl1pPr algn="l" defTabSz="914400" rtl="0" eaLnBrk="1" latinLnBrk="0" hangingPunct="1">
        <a:spcBef>
          <a:spcPct val="0"/>
        </a:spcBef>
        <a:buNone/>
        <a:defRPr sz="24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C60C30"/>
        </a:buClr>
        <a:buSzPct val="105000"/>
        <a:buFont typeface="Wingdings" pitchFamily="2" charset="2"/>
        <a:buChar char="Ø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C60C30"/>
        </a:buClr>
        <a:buSzPct val="105000"/>
        <a:buFont typeface="Wingdings" pitchFamily="2" charset="2"/>
        <a:buChar char="Ø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C60C30"/>
        </a:buClr>
        <a:buSzPct val="105000"/>
        <a:buFont typeface="Wingdings" pitchFamily="2" charset="2"/>
        <a:buChar char="Ø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C60C30"/>
        </a:buClr>
        <a:buSzPct val="105000"/>
        <a:buFont typeface="Wingdings" pitchFamily="2" charset="2"/>
        <a:buChar char="Ø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C60C30"/>
        </a:buClr>
        <a:buSzPct val="105000"/>
        <a:buFont typeface="Wingdings" pitchFamily="2" charset="2"/>
        <a:buChar char="Ø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28600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Ryhmä 14"/>
          <p:cNvGrpSpPr/>
          <p:nvPr/>
        </p:nvGrpSpPr>
        <p:grpSpPr>
          <a:xfrm>
            <a:off x="260648" y="0"/>
            <a:ext cx="6597353" cy="1743590"/>
            <a:chOff x="260648" y="0"/>
            <a:chExt cx="6597353" cy="1743590"/>
          </a:xfrm>
        </p:grpSpPr>
        <p:pic>
          <p:nvPicPr>
            <p:cNvPr id="16" name="Picture 5"/>
            <p:cNvPicPr>
              <a:picLocks noChangeAspect="1" noChangeArrowheads="1"/>
            </p:cNvPicPr>
            <p:nvPr userDrawn="1"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197" r="16985"/>
            <a:stretch/>
          </p:blipFill>
          <p:spPr bwMode="auto">
            <a:xfrm>
              <a:off x="1143001" y="0"/>
              <a:ext cx="5715000" cy="17435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7" name="Kuva 16"/>
            <p:cNvPicPr>
              <a:picLocks noChangeAspect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260648" y="205979"/>
              <a:ext cx="684000" cy="1084627"/>
            </a:xfrm>
            <a:prstGeom prst="rect">
              <a:avLst/>
            </a:prstGeom>
          </p:spPr>
        </p:pic>
      </p:grpSp>
      <p:sp>
        <p:nvSpPr>
          <p:cNvPr id="14" name="Suorakulmio 13"/>
          <p:cNvSpPr/>
          <p:nvPr/>
        </p:nvSpPr>
        <p:spPr>
          <a:xfrm>
            <a:off x="0" y="4718102"/>
            <a:ext cx="6858000" cy="4253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800">
              <a:ln>
                <a:noFill/>
              </a:ln>
            </a:endParaRPr>
          </a:p>
        </p:txBody>
      </p:sp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1160748" y="205979"/>
            <a:ext cx="5354352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1160748" y="1200151"/>
            <a:ext cx="5354352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342900" y="4767263"/>
            <a:ext cx="16002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320F12C-4A39-4B26-BA05-DBEC5CC0B209}" type="datetime1">
              <a:rPr lang="fi-FI" smtClean="0"/>
              <a:t>19.1.2018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2343150" y="4767263"/>
            <a:ext cx="21717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4914900" y="4767263"/>
            <a:ext cx="16002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1A53B8F-F37B-4582-A0C4-48C9C6EA476F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39464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</p:sldLayoutIdLst>
  <p:hf hdr="0" ftr="0"/>
  <p:txStyles>
    <p:titleStyle>
      <a:lvl1pPr algn="l" defTabSz="914400" rtl="0" eaLnBrk="1" latinLnBrk="0" hangingPunct="1">
        <a:spcBef>
          <a:spcPct val="0"/>
        </a:spcBef>
        <a:buNone/>
        <a:defRPr sz="24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C60C30"/>
        </a:buClr>
        <a:buSzPct val="105000"/>
        <a:buFont typeface="Wingdings" pitchFamily="2" charset="2"/>
        <a:buChar char="Ø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C60C30"/>
        </a:buClr>
        <a:buSzPct val="105000"/>
        <a:buFont typeface="Wingdings" pitchFamily="2" charset="2"/>
        <a:buChar char="Ø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C60C30"/>
        </a:buClr>
        <a:buSzPct val="105000"/>
        <a:buFont typeface="Wingdings" pitchFamily="2" charset="2"/>
        <a:buChar char="Ø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C60C30"/>
        </a:buClr>
        <a:buSzPct val="105000"/>
        <a:buFont typeface="Wingdings" pitchFamily="2" charset="2"/>
        <a:buChar char="Ø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C60C30"/>
        </a:buClr>
        <a:buSzPct val="105000"/>
        <a:buFont typeface="Wingdings" pitchFamily="2" charset="2"/>
        <a:buChar char="Ø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28600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5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7" r="16985"/>
          <a:stretch/>
        </p:blipFill>
        <p:spPr bwMode="auto">
          <a:xfrm>
            <a:off x="1143001" y="0"/>
            <a:ext cx="5715000" cy="17435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" name="Kuva 20"/>
          <p:cNvPicPr>
            <a:picLocks noChangeAspect="1"/>
          </p:cNvPicPr>
          <p:nvPr/>
        </p:nvPicPr>
        <p:blipFill rotWithShape="1">
          <a:blip r:embed="rId5"/>
          <a:srcRect b="21512"/>
          <a:stretch/>
        </p:blipFill>
        <p:spPr>
          <a:xfrm>
            <a:off x="260648" y="205980"/>
            <a:ext cx="684000" cy="851296"/>
          </a:xfrm>
          <a:prstGeom prst="rect">
            <a:avLst/>
          </a:prstGeom>
        </p:spPr>
      </p:pic>
      <p:sp>
        <p:nvSpPr>
          <p:cNvPr id="8" name="Suorakulmio 7"/>
          <p:cNvSpPr/>
          <p:nvPr/>
        </p:nvSpPr>
        <p:spPr>
          <a:xfrm>
            <a:off x="0" y="4718102"/>
            <a:ext cx="6858000" cy="4253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800">
              <a:ln>
                <a:noFill/>
              </a:ln>
            </a:endParaRPr>
          </a:p>
        </p:txBody>
      </p:sp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1160748" y="205979"/>
            <a:ext cx="5354352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 smtClean="0"/>
              <a:t>Muokkaa perustyyl. napsautt.</a:t>
            </a:r>
            <a:endParaRPr lang="en-US" noProof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1160748" y="1200151"/>
            <a:ext cx="5354352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Muokkaa tekstin perustyylejä napsauttamalla</a:t>
            </a:r>
          </a:p>
          <a:p>
            <a:pPr lvl="1"/>
            <a:r>
              <a:rPr lang="en-US" noProof="0" smtClean="0"/>
              <a:t>toinen taso</a:t>
            </a:r>
          </a:p>
          <a:p>
            <a:pPr lvl="2"/>
            <a:r>
              <a:rPr lang="en-US" noProof="0" smtClean="0"/>
              <a:t>kolmas taso</a:t>
            </a:r>
          </a:p>
          <a:p>
            <a:pPr lvl="3"/>
            <a:r>
              <a:rPr lang="en-US" noProof="0" smtClean="0"/>
              <a:t>neljäs taso</a:t>
            </a:r>
          </a:p>
          <a:p>
            <a:pPr lvl="4"/>
            <a:r>
              <a:rPr lang="en-US" noProof="0" smtClean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342900" y="4767263"/>
            <a:ext cx="16002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A4EB8542-29C7-4A42-998B-77E2A14B5255}" type="datetime1">
              <a:rPr lang="fi-FI" smtClean="0"/>
              <a:t>19.1.2018</a:t>
            </a:fld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4914900" y="4767263"/>
            <a:ext cx="16002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1A53B8F-F37B-4582-A0C4-48C9C6EA476F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1" name="Tekstiruutu 10"/>
          <p:cNvSpPr txBox="1"/>
          <p:nvPr/>
        </p:nvSpPr>
        <p:spPr>
          <a:xfrm>
            <a:off x="2204864" y="4718102"/>
            <a:ext cx="25922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noProof="0" smtClean="0">
                <a:solidFill>
                  <a:schemeClr val="bg1"/>
                </a:solidFill>
              </a:rPr>
              <a:t>Kuopio University Hospital</a:t>
            </a:r>
            <a:endParaRPr lang="en-US" sz="1600" noProof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3531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</p:sldLayoutIdLst>
  <p:hf hdr="0" ftr="0"/>
  <p:txStyles>
    <p:titleStyle>
      <a:lvl1pPr algn="l" defTabSz="914400" rtl="0" eaLnBrk="1" latinLnBrk="0" hangingPunct="1">
        <a:spcBef>
          <a:spcPct val="0"/>
        </a:spcBef>
        <a:buNone/>
        <a:defRPr sz="24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C60C30"/>
        </a:buClr>
        <a:buSzPct val="105000"/>
        <a:buFont typeface="Wingdings" pitchFamily="2" charset="2"/>
        <a:buChar char="Ø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C60C30"/>
        </a:buClr>
        <a:buSzPct val="105000"/>
        <a:buFont typeface="Wingdings" pitchFamily="2" charset="2"/>
        <a:buChar char="Ø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C60C30"/>
        </a:buClr>
        <a:buSzPct val="105000"/>
        <a:buFont typeface="Wingdings" pitchFamily="2" charset="2"/>
        <a:buChar char="Ø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C60C30"/>
        </a:buClr>
        <a:buSzPct val="105000"/>
        <a:buFont typeface="Wingdings" pitchFamily="2" charset="2"/>
        <a:buChar char="Ø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C60C30"/>
        </a:buClr>
        <a:buSzPct val="105000"/>
        <a:buFont typeface="Wingdings" pitchFamily="2" charset="2"/>
        <a:buChar char="Ø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28600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Investoinnit ja </a:t>
            </a:r>
            <a:r>
              <a:rPr lang="fi-FI" dirty="0" err="1" smtClean="0"/>
              <a:t>KYSin</a:t>
            </a:r>
            <a:r>
              <a:rPr lang="fi-FI" dirty="0" smtClean="0"/>
              <a:t> talous</a:t>
            </a:r>
            <a:br>
              <a:rPr lang="fi-FI" dirty="0" smtClean="0"/>
            </a:br>
            <a:r>
              <a:rPr lang="fi-FI" dirty="0" smtClean="0"/>
              <a:t>Kari Janhonen, talousjohtaja	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/>
              <a:t>Tammikuu</a:t>
            </a:r>
            <a:r>
              <a:rPr lang="fi-FI" dirty="0" smtClean="0"/>
              <a:t> 2018</a:t>
            </a:r>
            <a:r>
              <a:rPr lang="fi-FI" dirty="0" smtClean="0"/>
              <a:t>	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BFC42-DF69-44BF-8E9B-44E74955DD30}" type="datetime1">
              <a:rPr lang="fi-FI" smtClean="0"/>
              <a:t>19.1.2018</a:t>
            </a:fld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53B8F-F37B-4582-A0C4-48C9C6EA476F}" type="slidenum">
              <a:rPr lang="fi-FI" smtClean="0"/>
              <a:pPr/>
              <a:t>1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45981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196752" y="267494"/>
            <a:ext cx="5354352" cy="857250"/>
          </a:xfrm>
        </p:spPr>
        <p:txBody>
          <a:bodyPr>
            <a:normAutofit/>
          </a:bodyPr>
          <a:lstStyle/>
          <a:p>
            <a:pPr algn="ctr"/>
            <a:r>
              <a:rPr lang="fi-FI" sz="1600" dirty="0" smtClean="0"/>
              <a:t>Korot ja poistot (M€) 2010-2024 (M€)</a:t>
            </a:r>
            <a:br>
              <a:rPr lang="fi-FI" sz="1600" dirty="0" smtClean="0"/>
            </a:br>
            <a:r>
              <a:rPr lang="fi-FI" sz="1600" dirty="0" smtClean="0"/>
              <a:t>* KYS ennuste</a:t>
            </a:r>
            <a:endParaRPr lang="fi-FI" sz="1600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E69A5-9A2D-4D1E-AD5E-727D4DF37BEE}" type="datetime1">
              <a:rPr lang="fi-FI" smtClean="0"/>
              <a:t>19.1.2018</a:t>
            </a:fld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53B8F-F37B-4582-A0C4-48C9C6EA476F}" type="slidenum">
              <a:rPr lang="fi-FI" smtClean="0"/>
              <a:t>2</a:t>
            </a:fld>
            <a:endParaRPr lang="fi-FI"/>
          </a:p>
        </p:txBody>
      </p:sp>
      <p:graphicFrame>
        <p:nvGraphicFramePr>
          <p:cNvPr id="6" name="Sisällön paikkamerkk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9470158"/>
              </p:ext>
            </p:extLst>
          </p:nvPr>
        </p:nvGraphicFramePr>
        <p:xfrm>
          <a:off x="1160463" y="1200150"/>
          <a:ext cx="5354637" cy="3394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kstiruutu 6"/>
          <p:cNvSpPr txBox="1"/>
          <p:nvPr/>
        </p:nvSpPr>
        <p:spPr>
          <a:xfrm>
            <a:off x="4725144" y="4430747"/>
            <a:ext cx="18053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100" dirty="0" smtClean="0"/>
              <a:t>*vuodet 2017-2024 ennuste</a:t>
            </a:r>
            <a:endParaRPr lang="fi-FI" sz="1100" dirty="0"/>
          </a:p>
        </p:txBody>
      </p:sp>
    </p:spTree>
    <p:extLst>
      <p:ext uri="{BB962C8B-B14F-4D97-AF65-F5344CB8AC3E}">
        <p14:creationId xmlns:p14="http://schemas.microsoft.com/office/powerpoint/2010/main" val="1169076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160748" y="274340"/>
            <a:ext cx="5354352" cy="857250"/>
          </a:xfrm>
        </p:spPr>
        <p:txBody>
          <a:bodyPr>
            <a:normAutofit/>
          </a:bodyPr>
          <a:lstStyle/>
          <a:p>
            <a:pPr algn="ctr"/>
            <a:r>
              <a:rPr lang="fi-FI" sz="1600" dirty="0" smtClean="0"/>
              <a:t>Velan määrän kehitys (M€) 2010-2024 * lainakanta</a:t>
            </a:r>
            <a:endParaRPr lang="fi-FI" sz="1600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E69A5-9A2D-4D1E-AD5E-727D4DF37BEE}" type="datetime1">
              <a:rPr lang="fi-FI" smtClean="0"/>
              <a:t>19.1.2018</a:t>
            </a:fld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53B8F-F37B-4582-A0C4-48C9C6EA476F}" type="slidenum">
              <a:rPr lang="fi-FI" smtClean="0"/>
              <a:t>3</a:t>
            </a:fld>
            <a:endParaRPr lang="fi-FI" dirty="0"/>
          </a:p>
        </p:txBody>
      </p:sp>
      <p:graphicFrame>
        <p:nvGraphicFramePr>
          <p:cNvPr id="6" name="Sisällön paikkamerkk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362205"/>
              </p:ext>
            </p:extLst>
          </p:nvPr>
        </p:nvGraphicFramePr>
        <p:xfrm>
          <a:off x="836713" y="1200150"/>
          <a:ext cx="5678388" cy="3394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91446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1600" dirty="0" smtClean="0"/>
              <a:t>Velan määrä suhteessa konsernin tuloihin (M€)</a:t>
            </a:r>
            <a:endParaRPr lang="fi-FI" sz="1600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E69A5-9A2D-4D1E-AD5E-727D4DF37BEE}" type="datetime1">
              <a:rPr lang="fi-FI" smtClean="0"/>
              <a:t>19.1.2018</a:t>
            </a:fld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53B8F-F37B-4582-A0C4-48C9C6EA476F}" type="slidenum">
              <a:rPr lang="fi-FI" smtClean="0"/>
              <a:t>4</a:t>
            </a:fld>
            <a:endParaRPr lang="fi-FI" dirty="0"/>
          </a:p>
        </p:txBody>
      </p:sp>
      <p:graphicFrame>
        <p:nvGraphicFramePr>
          <p:cNvPr id="6" name="Sisällön paikkamerkk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3554102"/>
              </p:ext>
            </p:extLst>
          </p:nvPr>
        </p:nvGraphicFramePr>
        <p:xfrm>
          <a:off x="1160463" y="1200150"/>
          <a:ext cx="5354637" cy="3394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75935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sz="1600" dirty="0" smtClean="0"/>
              <a:t>Nettoinvestoinnit ja vuosikate</a:t>
            </a:r>
            <a:br>
              <a:rPr lang="fi-FI" sz="1600" dirty="0" smtClean="0"/>
            </a:br>
            <a:r>
              <a:rPr lang="fi-FI" sz="1600" dirty="0" smtClean="0"/>
              <a:t>2010-2024 * KYS</a:t>
            </a:r>
            <a:r>
              <a:rPr lang="fi-FI" dirty="0" smtClean="0"/>
              <a:t>	</a:t>
            </a:r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E69A5-9A2D-4D1E-AD5E-727D4DF37BEE}" type="datetime1">
              <a:rPr lang="fi-FI" smtClean="0"/>
              <a:t>19.1.2018</a:t>
            </a:fld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53B8F-F37B-4582-A0C4-48C9C6EA476F}" type="slidenum">
              <a:rPr lang="fi-FI" smtClean="0"/>
              <a:t>5</a:t>
            </a:fld>
            <a:endParaRPr lang="fi-FI"/>
          </a:p>
        </p:txBody>
      </p:sp>
      <p:graphicFrame>
        <p:nvGraphicFramePr>
          <p:cNvPr id="6" name="Sisällön paikkamerkk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1430346"/>
              </p:ext>
            </p:extLst>
          </p:nvPr>
        </p:nvGraphicFramePr>
        <p:xfrm>
          <a:off x="1052736" y="1203598"/>
          <a:ext cx="5354637" cy="3394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kstiruutu 6"/>
          <p:cNvSpPr txBox="1"/>
          <p:nvPr/>
        </p:nvSpPr>
        <p:spPr>
          <a:xfrm>
            <a:off x="5301208" y="1707654"/>
            <a:ext cx="1556792" cy="369332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i-FI" sz="900" dirty="0" smtClean="0"/>
              <a:t>vuodet 2010-2016 tilinpäätös</a:t>
            </a:r>
            <a:endParaRPr lang="fi-FI" sz="900" dirty="0" smtClean="0">
              <a:solidFill>
                <a:srgbClr val="FF0000"/>
              </a:solidFill>
            </a:endParaRPr>
          </a:p>
          <a:p>
            <a:r>
              <a:rPr lang="fi-FI" sz="900" dirty="0" smtClean="0"/>
              <a:t>vuodet 2017-2024 ennuste</a:t>
            </a:r>
            <a:endParaRPr lang="fi-FI" sz="900" dirty="0"/>
          </a:p>
        </p:txBody>
      </p:sp>
    </p:spTree>
    <p:extLst>
      <p:ext uri="{BB962C8B-B14F-4D97-AF65-F5344CB8AC3E}">
        <p14:creationId xmlns:p14="http://schemas.microsoft.com/office/powerpoint/2010/main" val="303483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i-FI" sz="1600" dirty="0" smtClean="0"/>
              <a:t>Investoinnit, lainojen lyhennykset ja vuosikate</a:t>
            </a:r>
            <a:br>
              <a:rPr lang="fi-FI" sz="1600" dirty="0" smtClean="0"/>
            </a:br>
            <a:r>
              <a:rPr lang="fi-FI" sz="1600" dirty="0" smtClean="0"/>
              <a:t>2014-2024 * KYS</a:t>
            </a:r>
            <a:endParaRPr lang="fi-FI" sz="1600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E69A5-9A2D-4D1E-AD5E-727D4DF37BEE}" type="datetime1">
              <a:rPr lang="fi-FI" smtClean="0"/>
              <a:t>19.1.2018</a:t>
            </a:fld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53B8F-F37B-4582-A0C4-48C9C6EA476F}" type="slidenum">
              <a:rPr lang="fi-FI" smtClean="0"/>
              <a:t>6</a:t>
            </a:fld>
            <a:endParaRPr lang="fi-FI"/>
          </a:p>
        </p:txBody>
      </p:sp>
      <p:graphicFrame>
        <p:nvGraphicFramePr>
          <p:cNvPr id="6" name="Sisällön paikkamerkk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9060188"/>
              </p:ext>
            </p:extLst>
          </p:nvPr>
        </p:nvGraphicFramePr>
        <p:xfrm>
          <a:off x="1160463" y="1200150"/>
          <a:ext cx="5354637" cy="3394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47842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i-FI" sz="1600" dirty="0"/>
              <a:t>L</a:t>
            </a:r>
            <a:r>
              <a:rPr lang="fi-FI" sz="1600" dirty="0" smtClean="0"/>
              <a:t>ainojen lyhennykset ja vuosikate</a:t>
            </a:r>
            <a:br>
              <a:rPr lang="fi-FI" sz="1600" dirty="0" smtClean="0"/>
            </a:br>
            <a:r>
              <a:rPr lang="fi-FI" sz="1600" dirty="0" smtClean="0"/>
              <a:t>2014-2024 * KYS</a:t>
            </a:r>
            <a:endParaRPr lang="fi-FI" sz="1600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E69A5-9A2D-4D1E-AD5E-727D4DF37BEE}" type="datetime1">
              <a:rPr lang="fi-FI" smtClean="0"/>
              <a:t>19.1.2018</a:t>
            </a:fld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53B8F-F37B-4582-A0C4-48C9C6EA476F}" type="slidenum">
              <a:rPr lang="fi-FI" smtClean="0"/>
              <a:t>7</a:t>
            </a:fld>
            <a:endParaRPr lang="fi-FI"/>
          </a:p>
        </p:txBody>
      </p:sp>
      <p:graphicFrame>
        <p:nvGraphicFramePr>
          <p:cNvPr id="6" name="Sisällön paikkamerkk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8595442"/>
              </p:ext>
            </p:extLst>
          </p:nvPr>
        </p:nvGraphicFramePr>
        <p:xfrm>
          <a:off x="1160463" y="1200150"/>
          <a:ext cx="5354637" cy="3394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55884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1600" dirty="0" smtClean="0"/>
              <a:t>Laskelmien oletukset:</a:t>
            </a:r>
            <a:endParaRPr lang="fi-FI" sz="1600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E69A5-9A2D-4D1E-AD5E-727D4DF37BEE}" type="datetime1">
              <a:rPr lang="fi-FI" smtClean="0"/>
              <a:t>19.1.2018</a:t>
            </a:fld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53B8F-F37B-4582-A0C4-48C9C6EA476F}" type="slidenum">
              <a:rPr lang="fi-FI" smtClean="0"/>
              <a:t>8</a:t>
            </a:fld>
            <a:endParaRPr lang="fi-FI"/>
          </a:p>
        </p:txBody>
      </p:sp>
      <p:sp>
        <p:nvSpPr>
          <p:cNvPr id="5" name="Sisällön paikkamerkki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1100" dirty="0" smtClean="0"/>
              <a:t>Uusien investointien poistoajoiksi on oletettu </a:t>
            </a:r>
          </a:p>
          <a:p>
            <a:pPr lvl="1"/>
            <a:r>
              <a:rPr lang="fi-FI" sz="1100" dirty="0" smtClean="0"/>
              <a:t>rakennuksille 30 vuotta (2015 vuoden alusta)</a:t>
            </a:r>
          </a:p>
          <a:p>
            <a:pPr lvl="1"/>
            <a:r>
              <a:rPr lang="fi-FI" sz="1100" dirty="0" smtClean="0"/>
              <a:t>laitteille 7 vuotta</a:t>
            </a:r>
          </a:p>
          <a:p>
            <a:pPr lvl="1"/>
            <a:r>
              <a:rPr lang="fi-FI" sz="1100" dirty="0" smtClean="0"/>
              <a:t>sovelluksille 5  vuotta, potilastietojärjestelmälle 10 vuotta</a:t>
            </a:r>
          </a:p>
          <a:p>
            <a:pPr marL="457200" lvl="1" indent="0">
              <a:buNone/>
            </a:pPr>
            <a:endParaRPr lang="fi-FI" sz="1100" dirty="0" smtClean="0"/>
          </a:p>
          <a:p>
            <a:r>
              <a:rPr lang="fi-FI" sz="1100" dirty="0" smtClean="0"/>
              <a:t>Vuosikate nousee 1 </a:t>
            </a:r>
            <a:r>
              <a:rPr lang="fi-FI" sz="1100" dirty="0" err="1" smtClean="0"/>
              <a:t>m€</a:t>
            </a:r>
            <a:r>
              <a:rPr lang="fi-FI" sz="1100" dirty="0" smtClean="0"/>
              <a:t> / v</a:t>
            </a:r>
          </a:p>
          <a:p>
            <a:pPr marL="0" indent="0">
              <a:buNone/>
            </a:pPr>
            <a:endParaRPr lang="fi-FI" sz="1100" dirty="0" smtClean="0"/>
          </a:p>
          <a:p>
            <a:r>
              <a:rPr lang="fi-FI" sz="1100" dirty="0" smtClean="0"/>
              <a:t>Kassa 20 </a:t>
            </a:r>
            <a:r>
              <a:rPr lang="fi-FI" sz="1100" dirty="0" err="1" smtClean="0"/>
              <a:t>milj.€</a:t>
            </a:r>
            <a:r>
              <a:rPr lang="fi-FI" sz="1100" dirty="0" smtClean="0"/>
              <a:t> eli noin kahden viikon maksuvalmius </a:t>
            </a:r>
            <a:endParaRPr lang="fi-FI" sz="11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fi-FI" sz="1100" dirty="0" smtClean="0"/>
          </a:p>
          <a:p>
            <a:r>
              <a:rPr lang="fi-FI" sz="1100" dirty="0" smtClean="0"/>
              <a:t>Uusien lainojen korkomenojen arvioinnissa on asetettu viitekoron korkotasoksi 1,0%  puolelle lainamäärästä ja 0,3% puolelle lainamäärästä sekä lainojen marginaaliksi 0,5 %. </a:t>
            </a:r>
          </a:p>
          <a:p>
            <a:pPr lvl="1"/>
            <a:r>
              <a:rPr lang="fi-FI" sz="1100" dirty="0" smtClean="0"/>
              <a:t>lainat ovat 26 vuoden lyhennysohjelmalla</a:t>
            </a:r>
          </a:p>
          <a:p>
            <a:pPr lvl="1"/>
            <a:r>
              <a:rPr lang="fi-FI" sz="1100" dirty="0" smtClean="0"/>
              <a:t>uusien lainojen ensimmäinen lainavuosi on vapaa lyhennyksistä</a:t>
            </a:r>
          </a:p>
        </p:txBody>
      </p:sp>
    </p:spTree>
    <p:extLst>
      <p:ext uri="{BB962C8B-B14F-4D97-AF65-F5344CB8AC3E}">
        <p14:creationId xmlns:p14="http://schemas.microsoft.com/office/powerpoint/2010/main" val="574110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Sote</a:t>
            </a:r>
            <a:r>
              <a:rPr lang="fi-FI" dirty="0" smtClean="0"/>
              <a:t> – ja maakuntauudistus</a:t>
            </a:r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E69A5-9A2D-4D1E-AD5E-727D4DF37BEE}" type="datetime1">
              <a:rPr lang="fi-FI" smtClean="0"/>
              <a:t>19.1.2018</a:t>
            </a:fld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53B8F-F37B-4582-A0C4-48C9C6EA476F}" type="slidenum">
              <a:rPr lang="fi-FI" smtClean="0"/>
              <a:t>9</a:t>
            </a:fld>
            <a:endParaRPr lang="fi-FI"/>
          </a:p>
        </p:txBody>
      </p:sp>
      <p:sp>
        <p:nvSpPr>
          <p:cNvPr id="5" name="Sisällön paikkamerkki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Maakuntien Tilakeskus Oy ottaa vastaan sairaanhoitopiirin  kiinteistöt ja niihin kohdistuvat velat</a:t>
            </a:r>
          </a:p>
          <a:p>
            <a:r>
              <a:rPr lang="fi-FI" dirty="0" smtClean="0"/>
              <a:t>Maakunnalle siirtyy sairaanhoitopiiristä velat, jotka kohdistuvat laitteisiin tai </a:t>
            </a:r>
            <a:r>
              <a:rPr lang="fi-FI" dirty="0" err="1" smtClean="0"/>
              <a:t>ict-hankintoihin</a:t>
            </a:r>
            <a:endParaRPr lang="fi-FI" dirty="0" smtClean="0"/>
          </a:p>
          <a:p>
            <a:r>
              <a:rPr lang="fi-FI" dirty="0" smtClean="0"/>
              <a:t>Maakunta </a:t>
            </a:r>
            <a:r>
              <a:rPr lang="fi-FI" dirty="0" smtClean="0"/>
              <a:t>ei </a:t>
            </a:r>
            <a:r>
              <a:rPr lang="fi-FI" dirty="0" smtClean="0"/>
              <a:t>voi ottaa pitkäaikaista laitaa</a:t>
            </a:r>
          </a:p>
          <a:p>
            <a:r>
              <a:rPr lang="fi-FI" dirty="0" smtClean="0"/>
              <a:t>Leasing-rahoituksen käyttö lisääntyy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44056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itysmalli_2016">
  <a:themeElements>
    <a:clrScheme name="KYSväri">
      <a:dk1>
        <a:sysClr val="windowText" lastClr="000000"/>
      </a:dk1>
      <a:lt1>
        <a:sysClr val="window" lastClr="FFFFFF"/>
      </a:lt1>
      <a:dk2>
        <a:srgbClr val="7F7F7F"/>
      </a:dk2>
      <a:lt2>
        <a:srgbClr val="EEECE1"/>
      </a:lt2>
      <a:accent1>
        <a:srgbClr val="5EB6E4"/>
      </a:accent1>
      <a:accent2>
        <a:srgbClr val="FECB00"/>
      </a:accent2>
      <a:accent3>
        <a:srgbClr val="C60C30"/>
      </a:accent3>
      <a:accent4>
        <a:srgbClr val="1E1E1E"/>
      </a:accent4>
      <a:accent5>
        <a:srgbClr val="0066CC"/>
      </a:accent5>
      <a:accent6>
        <a:srgbClr val="7E7E7E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YS esitysmalli 2">
  <a:themeElements>
    <a:clrScheme name="KYSväri">
      <a:dk1>
        <a:sysClr val="windowText" lastClr="000000"/>
      </a:dk1>
      <a:lt1>
        <a:sysClr val="window" lastClr="FFFFFF"/>
      </a:lt1>
      <a:dk2>
        <a:srgbClr val="7F7F7F"/>
      </a:dk2>
      <a:lt2>
        <a:srgbClr val="EEECE1"/>
      </a:lt2>
      <a:accent1>
        <a:srgbClr val="5EB6E4"/>
      </a:accent1>
      <a:accent2>
        <a:srgbClr val="FECB00"/>
      </a:accent2>
      <a:accent3>
        <a:srgbClr val="C60C30"/>
      </a:accent3>
      <a:accent4>
        <a:srgbClr val="1E1E1E"/>
      </a:accent4>
      <a:accent5>
        <a:srgbClr val="0066CC"/>
      </a:accent5>
      <a:accent6>
        <a:srgbClr val="7E7E7E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YS esitysmalli 3">
  <a:themeElements>
    <a:clrScheme name="KYSväri">
      <a:dk1>
        <a:sysClr val="windowText" lastClr="000000"/>
      </a:dk1>
      <a:lt1>
        <a:sysClr val="window" lastClr="FFFFFF"/>
      </a:lt1>
      <a:dk2>
        <a:srgbClr val="7F7F7F"/>
      </a:dk2>
      <a:lt2>
        <a:srgbClr val="EEECE1"/>
      </a:lt2>
      <a:accent1>
        <a:srgbClr val="5EB6E4"/>
      </a:accent1>
      <a:accent2>
        <a:srgbClr val="FECB00"/>
      </a:accent2>
      <a:accent3>
        <a:srgbClr val="C60C30"/>
      </a:accent3>
      <a:accent4>
        <a:srgbClr val="1E1E1E"/>
      </a:accent4>
      <a:accent5>
        <a:srgbClr val="0066CC"/>
      </a:accent5>
      <a:accent6>
        <a:srgbClr val="7E7E7E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KYS esitysmalli 4">
  <a:themeElements>
    <a:clrScheme name="KYSväri">
      <a:dk1>
        <a:sysClr val="windowText" lastClr="000000"/>
      </a:dk1>
      <a:lt1>
        <a:sysClr val="window" lastClr="FFFFFF"/>
      </a:lt1>
      <a:dk2>
        <a:srgbClr val="7F7F7F"/>
      </a:dk2>
      <a:lt2>
        <a:srgbClr val="EEECE1"/>
      </a:lt2>
      <a:accent1>
        <a:srgbClr val="5EB6E4"/>
      </a:accent1>
      <a:accent2>
        <a:srgbClr val="FECB00"/>
      </a:accent2>
      <a:accent3>
        <a:srgbClr val="C60C30"/>
      </a:accent3>
      <a:accent4>
        <a:srgbClr val="1E1E1E"/>
      </a:accent4>
      <a:accent5>
        <a:srgbClr val="0066CC"/>
      </a:accent5>
      <a:accent6>
        <a:srgbClr val="7E7E7E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KYS esitysmalli englanti 5">
  <a:themeElements>
    <a:clrScheme name="KYSväri">
      <a:dk1>
        <a:sysClr val="windowText" lastClr="000000"/>
      </a:dk1>
      <a:lt1>
        <a:sysClr val="window" lastClr="FFFFFF"/>
      </a:lt1>
      <a:dk2>
        <a:srgbClr val="7F7F7F"/>
      </a:dk2>
      <a:lt2>
        <a:srgbClr val="EEECE1"/>
      </a:lt2>
      <a:accent1>
        <a:srgbClr val="5EB6E4"/>
      </a:accent1>
      <a:accent2>
        <a:srgbClr val="FECB00"/>
      </a:accent2>
      <a:accent3>
        <a:srgbClr val="C60C30"/>
      </a:accent3>
      <a:accent4>
        <a:srgbClr val="1E1E1E"/>
      </a:accent4>
      <a:accent5>
        <a:srgbClr val="0066CC"/>
      </a:accent5>
      <a:accent6>
        <a:srgbClr val="7E7E7E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Esitysmalli_2016</Template>
  <TotalTime>4320</TotalTime>
  <Words>253</Words>
  <Application>Microsoft Office PowerPoint</Application>
  <PresentationFormat>Mukautettu</PresentationFormat>
  <Paragraphs>66</Paragraphs>
  <Slides>9</Slides>
  <Notes>5</Notes>
  <HiddenSlides>0</HiddenSlides>
  <MMClips>0</MMClips>
  <ScaleCrop>false</ScaleCrop>
  <HeadingPairs>
    <vt:vector size="4" baseType="variant">
      <vt:variant>
        <vt:lpstr>Teema</vt:lpstr>
      </vt:variant>
      <vt:variant>
        <vt:i4>5</vt:i4>
      </vt:variant>
      <vt:variant>
        <vt:lpstr>Dian otsikot</vt:lpstr>
      </vt:variant>
      <vt:variant>
        <vt:i4>9</vt:i4>
      </vt:variant>
    </vt:vector>
  </HeadingPairs>
  <TitlesOfParts>
    <vt:vector size="14" baseType="lpstr">
      <vt:lpstr>Esitysmalli_2016</vt:lpstr>
      <vt:lpstr>KYS esitysmalli 2</vt:lpstr>
      <vt:lpstr>KYS esitysmalli 3</vt:lpstr>
      <vt:lpstr>KYS esitysmalli 4</vt:lpstr>
      <vt:lpstr>KYS esitysmalli englanti 5</vt:lpstr>
      <vt:lpstr>Investoinnit ja KYSin talous Kari Janhonen, talousjohtaja </vt:lpstr>
      <vt:lpstr>Korot ja poistot (M€) 2010-2024 (M€) * KYS ennuste</vt:lpstr>
      <vt:lpstr>Velan määrän kehitys (M€) 2010-2024 * lainakanta</vt:lpstr>
      <vt:lpstr>Velan määrä suhteessa konsernin tuloihin (M€)</vt:lpstr>
      <vt:lpstr>Nettoinvestoinnit ja vuosikate 2010-2024 * KYS </vt:lpstr>
      <vt:lpstr>Investoinnit, lainojen lyhennykset ja vuosikate 2014-2024 * KYS</vt:lpstr>
      <vt:lpstr>Lainojen lyhennykset ja vuosikate 2014-2024 * KYS</vt:lpstr>
      <vt:lpstr>Laskelmien oletukset:</vt:lpstr>
      <vt:lpstr>Sote – ja maakuntauudistus</vt:lpstr>
    </vt:vector>
  </TitlesOfParts>
  <Company>Istekki Oy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Pitkän tähtäimen suunnitelma</dc:title>
  <dc:creator>istekki_asentaja</dc:creator>
  <dc:description>PowerPOint esitysmalli</dc:description>
  <cp:lastModifiedBy>Pesonen Katri</cp:lastModifiedBy>
  <cp:revision>194</cp:revision>
  <dcterms:created xsi:type="dcterms:W3CDTF">2016-08-17T12:04:06Z</dcterms:created>
  <dcterms:modified xsi:type="dcterms:W3CDTF">2018-01-19T12:17:33Z</dcterms:modified>
</cp:coreProperties>
</file>