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-laskentataulukko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fi-FI" sz="1000"/>
              <a:t>Suurimmat palveluntuottajat 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11935839166074796"/>
          <c:y val="9.5523882455363196E-2"/>
          <c:w val="0.80522168238065328"/>
          <c:h val="0.627243019581922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Pivot_kaikki!$F$3</c:f>
              <c:strCache>
                <c:ptCount val="1"/>
                <c:pt idx="0">
                  <c:v>Summa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Pivot_kaikki!$E$4:$E$14</c:f>
              <c:strCache>
                <c:ptCount val="5"/>
                <c:pt idx="0">
                  <c:v>HELSINGIN JA UUDENMAAN SAIRAANHOITOPIIRIN KUNTAYH</c:v>
                </c:pt>
                <c:pt idx="1">
                  <c:v>NIUVANNIEMEN SAIRAALA</c:v>
                </c:pt>
                <c:pt idx="2">
                  <c:v>Vetrea Neuron</c:v>
                </c:pt>
                <c:pt idx="3">
                  <c:v>VETREA TERVEYS OY</c:v>
                </c:pt>
                <c:pt idx="4">
                  <c:v>POHJOIS-KARJALAN SOSIAALI- JA TERVEYSPALVELUJEN KU</c:v>
                </c:pt>
              </c:strCache>
            </c:strRef>
          </c:cat>
          <c:val>
            <c:numRef>
              <c:f>Pivot_kaikki!$F$4:$F$14</c:f>
              <c:numCache>
                <c:formatCode>#,##0</c:formatCode>
                <c:ptCount val="5"/>
                <c:pt idx="0">
                  <c:v>5502361.75</c:v>
                </c:pt>
                <c:pt idx="1">
                  <c:v>4231260.57</c:v>
                </c:pt>
                <c:pt idx="2">
                  <c:v>1220332.2</c:v>
                </c:pt>
                <c:pt idx="3">
                  <c:v>1098197.6200000001</c:v>
                </c:pt>
                <c:pt idx="4">
                  <c:v>639177.76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79-45C2-8725-FC73F43096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658418816"/>
        <c:axId val="609084064"/>
      </c:barChart>
      <c:lineChart>
        <c:grouping val="stacked"/>
        <c:varyColors val="0"/>
        <c:ser>
          <c:idx val="1"/>
          <c:order val="1"/>
          <c:tx>
            <c:strRef>
              <c:f>Pivot_kaikki!$G$3</c:f>
              <c:strCache>
                <c:ptCount val="1"/>
                <c:pt idx="0">
                  <c:v>Potilaiden määrä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cat>
            <c:strRef>
              <c:f>Pivot_kaikki!$E$4:$E$14</c:f>
              <c:strCache>
                <c:ptCount val="5"/>
                <c:pt idx="0">
                  <c:v>HELSINGIN JA UUDENMAAN SAIRAANHOITOPIIRIN KUNTAYH</c:v>
                </c:pt>
                <c:pt idx="1">
                  <c:v>NIUVANNIEMEN SAIRAALA</c:v>
                </c:pt>
                <c:pt idx="2">
                  <c:v>Vetrea Neuron</c:v>
                </c:pt>
                <c:pt idx="3">
                  <c:v>VETREA TERVEYS OY</c:v>
                </c:pt>
                <c:pt idx="4">
                  <c:v>POHJOIS-KARJALAN SOSIAALI- JA TERVEYSPALVELUJEN KU</c:v>
                </c:pt>
              </c:strCache>
            </c:strRef>
          </c:cat>
          <c:val>
            <c:numRef>
              <c:f>Pivot_kaikki!$G$4:$G$14</c:f>
              <c:numCache>
                <c:formatCode>#,##0</c:formatCode>
                <c:ptCount val="5"/>
                <c:pt idx="0">
                  <c:v>862</c:v>
                </c:pt>
                <c:pt idx="1">
                  <c:v>53</c:v>
                </c:pt>
                <c:pt idx="2">
                  <c:v>123</c:v>
                </c:pt>
                <c:pt idx="3">
                  <c:v>109</c:v>
                </c:pt>
                <c:pt idx="4">
                  <c:v>403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479-45C2-8725-FC73F43096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0469416"/>
        <c:axId val="660469088"/>
      </c:lineChart>
      <c:valAx>
        <c:axId val="609084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58418816"/>
        <c:crosses val="autoZero"/>
        <c:crossBetween val="between"/>
      </c:valAx>
      <c:catAx>
        <c:axId val="65841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09084064"/>
        <c:crosses val="autoZero"/>
        <c:auto val="1"/>
        <c:lblAlgn val="ctr"/>
        <c:lblOffset val="100"/>
        <c:noMultiLvlLbl val="0"/>
      </c:catAx>
      <c:valAx>
        <c:axId val="660469088"/>
        <c:scaling>
          <c:orientation val="minMax"/>
        </c:scaling>
        <c:delete val="0"/>
        <c:axPos val="r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60469416"/>
        <c:crosses val="max"/>
        <c:crossBetween val="between"/>
      </c:valAx>
      <c:catAx>
        <c:axId val="6604694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6046908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2905-84EA-45B2-BD3E-06A4DAE861FC}" type="datetimeFigureOut">
              <a:rPr lang="fi-FI" smtClean="0"/>
              <a:t>27.5.2019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541E-5392-434F-B019-0BA0FF5A0C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7622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2905-84EA-45B2-BD3E-06A4DAE861FC}" type="datetimeFigureOut">
              <a:rPr lang="fi-FI" smtClean="0"/>
              <a:t>27.5.2019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541E-5392-434F-B019-0BA0FF5A0C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4098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2905-84EA-45B2-BD3E-06A4DAE861FC}" type="datetimeFigureOut">
              <a:rPr lang="fi-FI" smtClean="0"/>
              <a:t>27.5.2019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541E-5392-434F-B019-0BA0FF5A0C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802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2905-84EA-45B2-BD3E-06A4DAE861FC}" type="datetimeFigureOut">
              <a:rPr lang="fi-FI" smtClean="0"/>
              <a:t>27.5.2019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541E-5392-434F-B019-0BA0FF5A0C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0099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2905-84EA-45B2-BD3E-06A4DAE861FC}" type="datetimeFigureOut">
              <a:rPr lang="fi-FI" smtClean="0"/>
              <a:t>27.5.2019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541E-5392-434F-B019-0BA0FF5A0C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449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2905-84EA-45B2-BD3E-06A4DAE861FC}" type="datetimeFigureOut">
              <a:rPr lang="fi-FI" smtClean="0"/>
              <a:t>27.5.2019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541E-5392-434F-B019-0BA0FF5A0C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3748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2905-84EA-45B2-BD3E-06A4DAE861FC}" type="datetimeFigureOut">
              <a:rPr lang="fi-FI" smtClean="0"/>
              <a:t>27.5.2019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541E-5392-434F-B019-0BA0FF5A0C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8755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2905-84EA-45B2-BD3E-06A4DAE861FC}" type="datetimeFigureOut">
              <a:rPr lang="fi-FI" smtClean="0"/>
              <a:t>27.5.2019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541E-5392-434F-B019-0BA0FF5A0C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9495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2905-84EA-45B2-BD3E-06A4DAE861FC}" type="datetimeFigureOut">
              <a:rPr lang="fi-FI" smtClean="0"/>
              <a:t>27.5.2019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541E-5392-434F-B019-0BA0FF5A0C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8647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2905-84EA-45B2-BD3E-06A4DAE861FC}" type="datetimeFigureOut">
              <a:rPr lang="fi-FI" smtClean="0"/>
              <a:t>27.5.2019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541E-5392-434F-B019-0BA0FF5A0C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9379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2905-84EA-45B2-BD3E-06A4DAE861FC}" type="datetimeFigureOut">
              <a:rPr lang="fi-FI" smtClean="0"/>
              <a:t>27.5.2019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541E-5392-434F-B019-0BA0FF5A0C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8422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32905-84EA-45B2-BD3E-06A4DAE861FC}" type="datetimeFigureOut">
              <a:rPr lang="fi-FI" smtClean="0"/>
              <a:t>27.5.2019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F541E-5392-434F-B019-0BA0FF5A0C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2553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447595" y="68628"/>
            <a:ext cx="8064896" cy="576064"/>
          </a:xfrm>
        </p:spPr>
        <p:txBody>
          <a:bodyPr>
            <a:normAutofit/>
          </a:bodyPr>
          <a:lstStyle/>
          <a:p>
            <a:r>
              <a:rPr lang="fi-FI" sz="2000" dirty="0"/>
              <a:t>YT neuvotteluissa asetettu tavoite henkilöstömenojen säästöille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69A5-9A2D-4D1E-AD5E-727D4DF37BEE}" type="datetime1">
              <a:rPr lang="fi-FI" smtClean="0"/>
              <a:t>27.5.2019</a:t>
            </a:fld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1</a:t>
            </a:fld>
            <a:endParaRPr lang="fi-FI"/>
          </a:p>
        </p:txBody>
      </p:sp>
      <p:graphicFrame>
        <p:nvGraphicFramePr>
          <p:cNvPr id="6" name="Taulukk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58046"/>
              </p:ext>
            </p:extLst>
          </p:nvPr>
        </p:nvGraphicFramePr>
        <p:xfrm>
          <a:off x="1981200" y="644693"/>
          <a:ext cx="8095435" cy="6122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681">
                  <a:extLst>
                    <a:ext uri="{9D8B030D-6E8A-4147-A177-3AD203B41FA5}">
                      <a16:colId xmlns:a16="http://schemas.microsoft.com/office/drawing/2014/main" val="3277254144"/>
                    </a:ext>
                  </a:extLst>
                </a:gridCol>
                <a:gridCol w="1184579">
                  <a:extLst>
                    <a:ext uri="{9D8B030D-6E8A-4147-A177-3AD203B41FA5}">
                      <a16:colId xmlns:a16="http://schemas.microsoft.com/office/drawing/2014/main" val="1209392732"/>
                    </a:ext>
                  </a:extLst>
                </a:gridCol>
                <a:gridCol w="2446175">
                  <a:extLst>
                    <a:ext uri="{9D8B030D-6E8A-4147-A177-3AD203B41FA5}">
                      <a16:colId xmlns:a16="http://schemas.microsoft.com/office/drawing/2014/main" val="3471873707"/>
                    </a:ext>
                  </a:extLst>
                </a:gridCol>
              </a:tblGrid>
              <a:tr h="484503"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Säästötavoite</a:t>
                      </a:r>
                      <a:endParaRPr lang="fi-FI" sz="13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Euroa</a:t>
                      </a:r>
                      <a:endParaRPr lang="fi-FI" sz="13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fi-FI" sz="1300" dirty="0" smtClean="0">
                          <a:solidFill>
                            <a:srgbClr val="FF0000"/>
                          </a:solidFill>
                        </a:rPr>
                        <a:t>Arvio toteumasta 15.5.2019</a:t>
                      </a:r>
                      <a:endParaRPr lang="fi-FI" sz="1300" dirty="0">
                        <a:solidFill>
                          <a:srgbClr val="FF0000"/>
                        </a:solidFill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403829616"/>
                  </a:ext>
                </a:extLst>
              </a:tr>
              <a:tr h="523284"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Koulutusmäärärahoista leikataan 50%  </a:t>
                      </a:r>
                      <a:endParaRPr lang="fi-FI" sz="11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1.100.000 €</a:t>
                      </a:r>
                      <a:endParaRPr lang="fi-FI" sz="11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dirty="0" smtClean="0">
                          <a:solidFill>
                            <a:srgbClr val="FF0000"/>
                          </a:solidFill>
                        </a:rPr>
                        <a:t>1.100.000€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92126354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Lisä- ja ylityötä leikataan 50% =600.000 €</a:t>
                      </a:r>
                    </a:p>
                    <a:p>
                      <a:r>
                        <a:rPr lang="fi-FI" sz="1100" b="1" dirty="0" smtClean="0">
                          <a:solidFill>
                            <a:srgbClr val="92D050"/>
                          </a:solidFill>
                        </a:rPr>
                        <a:t>Joustavan</a:t>
                      </a:r>
                      <a:r>
                        <a:rPr lang="fi-FI" sz="1100" b="1" baseline="0" dirty="0" smtClean="0">
                          <a:solidFill>
                            <a:srgbClr val="92D050"/>
                          </a:solidFill>
                        </a:rPr>
                        <a:t> työajan saldoylitysten ylityöt 450.000 €, mistä säästöä 300.000 € (paikalliset sopimukset muuttuvat tasoittumattomiksi)</a:t>
                      </a:r>
                      <a:endParaRPr lang="fi-FI" sz="1100" b="1" dirty="0">
                        <a:solidFill>
                          <a:srgbClr val="92D050"/>
                        </a:solidFill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600.000 € </a:t>
                      </a:r>
                    </a:p>
                    <a:p>
                      <a:r>
                        <a:rPr lang="fi-FI" sz="1100" dirty="0" smtClean="0"/>
                        <a:t>300.000 €</a:t>
                      </a:r>
                      <a:endParaRPr lang="fi-FI" sz="11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dirty="0" smtClean="0">
                          <a:solidFill>
                            <a:srgbClr val="FF0000"/>
                          </a:solidFill>
                        </a:rPr>
                        <a:t>600.000€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1" dirty="0" smtClean="0">
                          <a:solidFill>
                            <a:srgbClr val="92D050"/>
                          </a:solidFill>
                        </a:rPr>
                        <a:t>300.000€</a:t>
                      </a:r>
                      <a:endParaRPr lang="fi-FI" sz="1100" b="1" dirty="0">
                        <a:solidFill>
                          <a:srgbClr val="92D050"/>
                        </a:solidFill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25766959"/>
                  </a:ext>
                </a:extLst>
              </a:tr>
              <a:tr h="4099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dirty="0" smtClean="0"/>
                        <a:t>Osa-aikaisuudet mahdollistetaan , 80% =&gt;50%, lyhennetty työaika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 200.000 € </a:t>
                      </a:r>
                      <a:endParaRPr lang="fi-FI" sz="11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fi-FI" sz="1100" b="1" dirty="0" smtClean="0">
                          <a:solidFill>
                            <a:srgbClr val="FF0000"/>
                          </a:solidFill>
                        </a:rPr>
                        <a:t>345.097€</a:t>
                      </a:r>
                      <a:endParaRPr lang="fi-FI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867270734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dirty="0" smtClean="0"/>
                        <a:t>Vuosilomaohjeistuksen tiukka noudattaminen, ja säästölomien pois pitäminen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300.000 €</a:t>
                      </a:r>
                      <a:endParaRPr lang="fi-FI" sz="11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fi-FI" sz="1100" dirty="0" smtClean="0">
                          <a:solidFill>
                            <a:srgbClr val="FF0000"/>
                          </a:solidFill>
                        </a:rPr>
                        <a:t>300.000€</a:t>
                      </a:r>
                      <a:endParaRPr lang="fi-FI" sz="1100" dirty="0">
                        <a:solidFill>
                          <a:srgbClr val="FF0000"/>
                        </a:solidFill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204536033"/>
                  </a:ext>
                </a:extLst>
              </a:tr>
              <a:tr h="383741">
                <a:tc>
                  <a:txBody>
                    <a:bodyPr/>
                    <a:lstStyle/>
                    <a:p>
                      <a:r>
                        <a:rPr lang="fi-FI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Työaikapankkisopimuksen muutos</a:t>
                      </a:r>
                      <a:endParaRPr lang="fi-FI" sz="11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fi-FI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280.000 €</a:t>
                      </a:r>
                      <a:endParaRPr lang="fi-FI" sz="11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fi-FI" sz="1100" dirty="0">
                        <a:solidFill>
                          <a:srgbClr val="FF0000"/>
                        </a:solidFill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164638008"/>
                  </a:ext>
                </a:extLst>
              </a:tr>
              <a:tr h="383741">
                <a:tc>
                  <a:txBody>
                    <a:bodyPr/>
                    <a:lstStyle/>
                    <a:p>
                      <a:r>
                        <a:rPr lang="fi-FI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Joustavan työajan sopimus KVTES+LS </a:t>
                      </a:r>
                      <a:endParaRPr lang="fi-FI" sz="11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fi-FI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850.000€</a:t>
                      </a:r>
                      <a:endParaRPr lang="fi-FI" sz="11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1" dirty="0" smtClean="0">
                          <a:solidFill>
                            <a:srgbClr val="FF0000"/>
                          </a:solidFill>
                        </a:rPr>
                        <a:t>731.846 € yht. työaikapankki</a:t>
                      </a:r>
                      <a:endParaRPr lang="fi-FI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74145529"/>
                  </a:ext>
                </a:extLst>
              </a:tr>
              <a:tr h="523284">
                <a:tc>
                  <a:txBody>
                    <a:bodyPr/>
                    <a:lstStyle/>
                    <a:p>
                      <a:r>
                        <a:rPr lang="fi-FI" sz="1100" dirty="0" smtClean="0">
                          <a:solidFill>
                            <a:srgbClr val="FF0000"/>
                          </a:solidFill>
                        </a:rPr>
                        <a:t>Lomarahan vaihtosopimus ja talkoovapaat </a:t>
                      </a:r>
                      <a:endParaRPr lang="fi-FI" sz="11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1.400.000€</a:t>
                      </a:r>
                      <a:endParaRPr lang="fi-FI" sz="11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fi-FI" sz="1100" b="1" dirty="0" smtClean="0">
                          <a:solidFill>
                            <a:srgbClr val="FF0000"/>
                          </a:solidFill>
                        </a:rPr>
                        <a:t>1.521.527€</a:t>
                      </a:r>
                      <a:endParaRPr lang="fi-FI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60197316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dirty="0" smtClean="0"/>
                        <a:t>Hoitotyön lähiesimiehet (noin 50 henk.) ja kaikki ylihoitajat sijaistavat toisiaan (</a:t>
                      </a:r>
                      <a:r>
                        <a:rPr lang="fi-FI" sz="1100" dirty="0" err="1" smtClean="0"/>
                        <a:t>oto</a:t>
                      </a:r>
                      <a:r>
                        <a:rPr lang="fi-FI" sz="1100" dirty="0" smtClean="0"/>
                        <a:t>) 4 viikkoa kesälomakaudella</a:t>
                      </a:r>
                      <a:endParaRPr lang="fi-FI" sz="11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250.000 €</a:t>
                      </a:r>
                      <a:endParaRPr lang="fi-FI" sz="11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fi-FI" sz="1100" dirty="0" smtClean="0">
                          <a:solidFill>
                            <a:srgbClr val="FF0000"/>
                          </a:solidFill>
                        </a:rPr>
                        <a:t>250.000€</a:t>
                      </a:r>
                      <a:endParaRPr lang="fi-FI" sz="1100" dirty="0">
                        <a:solidFill>
                          <a:srgbClr val="FF0000"/>
                        </a:solidFill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14732014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r>
                        <a:rPr lang="fi-FI" sz="1100" dirty="0" err="1" smtClean="0"/>
                        <a:t>Erityis</a:t>
                      </a:r>
                      <a:r>
                        <a:rPr lang="fi-FI" sz="1100" dirty="0" smtClean="0"/>
                        <a:t>-, asiantuntija, tutkimus- ja kehittämistehtävissä toimivat (n.50 henk.) työntekijät siirtyvät kesälomakaudella koulutuksensa mukaiseen perustyöhön </a:t>
                      </a:r>
                      <a:br>
                        <a:rPr lang="fi-FI" sz="1100" dirty="0" smtClean="0"/>
                      </a:br>
                      <a:r>
                        <a:rPr lang="fi-FI" sz="1100" dirty="0" err="1" smtClean="0"/>
                        <a:t>vsl</a:t>
                      </a:r>
                      <a:r>
                        <a:rPr lang="fi-FI" sz="1100" dirty="0" smtClean="0"/>
                        <a:t>-sijaisuuksiin 4 vk:n ajaksi. Tämä vähentää</a:t>
                      </a:r>
                      <a:br>
                        <a:rPr lang="fi-FI" sz="1100" dirty="0" smtClean="0"/>
                      </a:br>
                      <a:r>
                        <a:rPr lang="fi-FI" sz="1100" dirty="0" smtClean="0"/>
                        <a:t>kesäsijaisten rekrytointitarvetta ja ylläpitää/lisää em. henkilöiden ammatillista osaamista. </a:t>
                      </a:r>
                      <a:endParaRPr lang="fi-FI" sz="11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160.000 €</a:t>
                      </a:r>
                      <a:endParaRPr lang="fi-FI" sz="11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fi-FI" sz="1100" dirty="0" smtClean="0">
                          <a:solidFill>
                            <a:srgbClr val="FF0000"/>
                          </a:solidFill>
                        </a:rPr>
                        <a:t>160.000€</a:t>
                      </a:r>
                      <a:endParaRPr lang="fi-FI" sz="1100" dirty="0">
                        <a:solidFill>
                          <a:srgbClr val="FF0000"/>
                        </a:solidFill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746153087"/>
                  </a:ext>
                </a:extLst>
              </a:tr>
              <a:tr h="746673"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Tavoite yhteensä:</a:t>
                      </a:r>
                      <a:endParaRPr lang="fi-FI" sz="11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fi-FI" sz="1100" b="1" dirty="0" smtClean="0"/>
                        <a:t>5.140.000 €</a:t>
                      </a:r>
                      <a:endParaRPr lang="fi-FI" sz="11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fi-FI" sz="1100" dirty="0" smtClean="0">
                          <a:solidFill>
                            <a:srgbClr val="FF0000"/>
                          </a:solidFill>
                        </a:rPr>
                        <a:t>5.308.470€</a:t>
                      </a:r>
                      <a:endParaRPr lang="fi-FI" sz="1100" dirty="0">
                        <a:solidFill>
                          <a:srgbClr val="FF0000"/>
                        </a:solidFill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455371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217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Yhteenveto materiaalien ja palvelujen ostojen säästöistä sekä lykätyistä hankinnoista</a:t>
            </a:r>
            <a:endParaRPr lang="fi-FI" dirty="0"/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9591130"/>
              </p:ext>
            </p:extLst>
          </p:nvPr>
        </p:nvGraphicFramePr>
        <p:xfrm>
          <a:off x="838200" y="1825625"/>
          <a:ext cx="105156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1564650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19286540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39994376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3324715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6989418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Materiaalit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Palvelujen ostot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Lykätyt hankinnat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Poistot (arvio)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34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Taseyksiköt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385 000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50 000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4 200 000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917 500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701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Operatiivinen keskus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450 000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177 500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275 000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N 30 000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343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Lääkinnälliset</a:t>
                      </a:r>
                      <a:r>
                        <a:rPr lang="fi-FI" baseline="0" dirty="0" smtClean="0"/>
                        <a:t> palvelut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 - *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-*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218 200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26 000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9981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Psykiatria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- 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- 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-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-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872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Akuutti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47 500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144 500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560</a:t>
                      </a:r>
                      <a:r>
                        <a:rPr lang="fi-FI" baseline="0" dirty="0" smtClean="0"/>
                        <a:t> 000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50 000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2513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Hoitotyön palvelut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-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-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8316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YHTEENSÄ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915 000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mtClean="0"/>
                        <a:t>372</a:t>
                      </a:r>
                      <a:r>
                        <a:rPr lang="fi-FI" baseline="0" smtClean="0"/>
                        <a:t> 0</a:t>
                      </a:r>
                      <a:r>
                        <a:rPr lang="fi-FI" smtClean="0"/>
                        <a:t>00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5 253 200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1 023 500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6487855"/>
                  </a:ext>
                </a:extLst>
              </a:tr>
            </a:tbl>
          </a:graphicData>
        </a:graphic>
      </p:graphicFrame>
      <p:sp>
        <p:nvSpPr>
          <p:cNvPr id="7" name="Tekstiruutu 6"/>
          <p:cNvSpPr txBox="1"/>
          <p:nvPr/>
        </p:nvSpPr>
        <p:spPr>
          <a:xfrm>
            <a:off x="1375955" y="5669279"/>
            <a:ext cx="79596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* Lääkinnällisissä palveluissa materiaalihankinnat alkuvuodesta lisääntyneet apteekin varmuusvaraston korjaamisen vuoksi. Palvelujen ostot samoin alkuvuonna lisääntyneet. Mahdollista säästöä tässä vaiheessa vaikea arvioida.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59845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840230" y="891540"/>
            <a:ext cx="5269776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Ennusteeseen 4/2019 verrattuna:</a:t>
            </a:r>
          </a:p>
          <a:p>
            <a:endParaRPr lang="fi-FI" dirty="0"/>
          </a:p>
          <a:p>
            <a:r>
              <a:rPr lang="fi-FI" dirty="0" smtClean="0"/>
              <a:t>-henkilöstömenot 			-2,6 m€</a:t>
            </a:r>
          </a:p>
          <a:p>
            <a:r>
              <a:rPr lang="fi-FI" dirty="0" smtClean="0"/>
              <a:t>-materiaalit ja palvelut 		-1,3 m€</a:t>
            </a:r>
          </a:p>
          <a:p>
            <a:r>
              <a:rPr lang="fi-FI" dirty="0" smtClean="0"/>
              <a:t>-omistusyhteisöiltä tuloutus / hyvitys 	-2,5 m€</a:t>
            </a:r>
          </a:p>
          <a:p>
            <a:endParaRPr lang="fi-FI" dirty="0"/>
          </a:p>
          <a:p>
            <a:r>
              <a:rPr lang="fi-FI" u="sng" dirty="0" smtClean="0"/>
              <a:t>Yhteensä				-6,4 m€</a:t>
            </a:r>
          </a:p>
          <a:p>
            <a:endParaRPr lang="fi-FI" dirty="0"/>
          </a:p>
          <a:p>
            <a:r>
              <a:rPr lang="fi-FI" dirty="0" smtClean="0"/>
              <a:t>Jäljellä oleva sopeutustarve 		-3,4 m€</a:t>
            </a:r>
          </a:p>
          <a:p>
            <a:r>
              <a:rPr lang="fi-FI" dirty="0" smtClean="0"/>
              <a:t>-palvelut sisältäen läpilaskutuksen</a:t>
            </a:r>
          </a:p>
          <a:p>
            <a:endParaRPr lang="fi-FI" dirty="0"/>
          </a:p>
          <a:p>
            <a:endParaRPr lang="fi-FI" dirty="0" smtClean="0"/>
          </a:p>
          <a:p>
            <a:r>
              <a:rPr lang="fi-FI" dirty="0" err="1" smtClean="0"/>
              <a:t>Yt</a:t>
            </a:r>
            <a:r>
              <a:rPr lang="fi-FI" dirty="0" smtClean="0"/>
              <a:t>-neuvottelut jatkuvat</a:t>
            </a:r>
          </a:p>
          <a:p>
            <a:r>
              <a:rPr lang="fi-FI" dirty="0" smtClean="0"/>
              <a:t>-henkilöstömenojen sopeutus tähän mennessä 5,3 m€</a:t>
            </a:r>
          </a:p>
          <a:p>
            <a:r>
              <a:rPr lang="fi-FI" dirty="0" smtClean="0"/>
              <a:t>-kehityshankkeet, sijaisten tarve</a:t>
            </a:r>
          </a:p>
          <a:p>
            <a:r>
              <a:rPr lang="fi-FI" dirty="0" smtClean="0"/>
              <a:t>-uudelleen järjestelyt, päällekkäisyydet</a:t>
            </a:r>
          </a:p>
          <a:p>
            <a:endParaRPr lang="fi-FI" dirty="0" smtClean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25229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Suurimman ostopalvelujen tuottajat 2018 </a:t>
            </a:r>
            <a:r>
              <a:rPr lang="fi-FI" sz="2133" dirty="0"/>
              <a:t>(</a:t>
            </a:r>
            <a:r>
              <a:rPr lang="fi-FI" sz="2133" dirty="0" err="1"/>
              <a:t>Effector</a:t>
            </a:r>
            <a:r>
              <a:rPr lang="fi-FI" sz="2133" dirty="0"/>
              <a:t>)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69A5-9A2D-4D1E-AD5E-727D4DF37BEE}" type="datetime1">
              <a:rPr lang="fi-FI" smtClean="0"/>
              <a:t>27.5.2019</a:t>
            </a:fld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4</a:t>
            </a:fld>
            <a:endParaRPr lang="fi-FI"/>
          </a:p>
        </p:txBody>
      </p:sp>
      <p:graphicFrame>
        <p:nvGraphicFramePr>
          <p:cNvPr id="7" name="Taulukk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11172"/>
              </p:ext>
            </p:extLst>
          </p:nvPr>
        </p:nvGraphicFramePr>
        <p:xfrm>
          <a:off x="2831638" y="1548356"/>
          <a:ext cx="7139516" cy="1269870"/>
        </p:xfrm>
        <a:graphic>
          <a:graphicData uri="http://schemas.openxmlformats.org/drawingml/2006/table">
            <a:tbl>
              <a:tblPr/>
              <a:tblGrid>
                <a:gridCol w="4061592">
                  <a:extLst>
                    <a:ext uri="{9D8B030D-6E8A-4147-A177-3AD203B41FA5}">
                      <a16:colId xmlns:a16="http://schemas.microsoft.com/office/drawing/2014/main" val="1078258861"/>
                    </a:ext>
                  </a:extLst>
                </a:gridCol>
                <a:gridCol w="1216361">
                  <a:extLst>
                    <a:ext uri="{9D8B030D-6E8A-4147-A177-3AD203B41FA5}">
                      <a16:colId xmlns:a16="http://schemas.microsoft.com/office/drawing/2014/main" val="314305712"/>
                    </a:ext>
                  </a:extLst>
                </a:gridCol>
                <a:gridCol w="1861563">
                  <a:extLst>
                    <a:ext uri="{9D8B030D-6E8A-4147-A177-3AD203B41FA5}">
                      <a16:colId xmlns:a16="http://schemas.microsoft.com/office/drawing/2014/main" val="957457769"/>
                    </a:ext>
                  </a:extLst>
                </a:gridCol>
              </a:tblGrid>
              <a:tr h="211645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Palveluntuottaja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Summa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Potilaiden määrä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21426"/>
                  </a:ext>
                </a:extLst>
              </a:tr>
              <a:tr h="211645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HELSINGIN JA UUDENMAAN SAIRAANHOITOPIIRIN KUNTAYH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5 502 362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6536655"/>
                  </a:ext>
                </a:extLst>
              </a:tr>
              <a:tr h="211645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NIUVANNIEMEN SAIRAALA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4 231 261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6691823"/>
                  </a:ext>
                </a:extLst>
              </a:tr>
              <a:tr h="211645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Vetrea Neuron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1 220 332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3065368"/>
                  </a:ext>
                </a:extLst>
              </a:tr>
              <a:tr h="211645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VETREA TERVEYS OY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1 098 198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3444992"/>
                  </a:ext>
                </a:extLst>
              </a:tr>
              <a:tr h="211645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POHJOIS-KARJALAN SOSIAALI- JA TERVEYSPALVELUJEN KU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639 178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</a:t>
                      </a:r>
                    </a:p>
                  </a:txBody>
                  <a:tcPr marL="10583" marR="10583" marT="105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2886942"/>
                  </a:ext>
                </a:extLst>
              </a:tr>
            </a:tbl>
          </a:graphicData>
        </a:graphic>
      </p:graphicFrame>
      <p:graphicFrame>
        <p:nvGraphicFramePr>
          <p:cNvPr id="9" name="Kaavi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4201551"/>
              </p:ext>
            </p:extLst>
          </p:nvPr>
        </p:nvGraphicFramePr>
        <p:xfrm>
          <a:off x="2447595" y="2948946"/>
          <a:ext cx="7523559" cy="3399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416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316</Words>
  <Application>Microsoft Office PowerPoint</Application>
  <PresentationFormat>Laajakuva</PresentationFormat>
  <Paragraphs>116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YT neuvotteluissa asetettu tavoite henkilöstömenojen säästöille</vt:lpstr>
      <vt:lpstr>Yhteenveto materiaalien ja palvelujen ostojen säästöistä sekä lykätyistä hankinnoista</vt:lpstr>
      <vt:lpstr>PowerPoint-esitys</vt:lpstr>
      <vt:lpstr>Suurimman ostopalvelujen tuottajat 2018 (Effector)</vt:lpstr>
    </vt:vector>
  </TitlesOfParts>
  <Company>Istekki Oy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Miettinen Heikki Jouko - 1100H</dc:creator>
  <cp:lastModifiedBy>Niemeläinen Janne</cp:lastModifiedBy>
  <cp:revision>9</cp:revision>
  <dcterms:created xsi:type="dcterms:W3CDTF">2019-05-24T12:45:33Z</dcterms:created>
  <dcterms:modified xsi:type="dcterms:W3CDTF">2019-05-27T08:43:14Z</dcterms:modified>
</cp:coreProperties>
</file>