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88" r:id="rId3"/>
    <p:sldId id="287" r:id="rId4"/>
    <p:sldId id="266" r:id="rId5"/>
    <p:sldId id="280" r:id="rId6"/>
    <p:sldId id="281" r:id="rId7"/>
    <p:sldId id="289" r:id="rId8"/>
    <p:sldId id="290" r:id="rId9"/>
    <p:sldId id="291" r:id="rId10"/>
    <p:sldId id="292" r:id="rId11"/>
    <p:sldId id="283" r:id="rId12"/>
    <p:sldId id="284" r:id="rId13"/>
    <p:sldId id="285" r:id="rId14"/>
    <p:sldId id="286" r:id="rId15"/>
    <p:sldId id="293" r:id="rId1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17" autoAdjust="0"/>
  </p:normalViewPr>
  <p:slideViewPr>
    <p:cSldViewPr>
      <p:cViewPr>
        <p:scale>
          <a:sx n="100" d="100"/>
          <a:sy n="100" d="100"/>
        </p:scale>
        <p:origin x="-110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34921A-EB2B-4EF8-9956-025FCFE402AC}" type="doc">
      <dgm:prSet loTypeId="urn:microsoft.com/office/officeart/2005/8/layout/arrow2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6506623C-964C-44A1-ABD2-555AE7EC1421}">
      <dgm:prSet phldrT="[Teksti]" custT="1"/>
      <dgm:spPr/>
      <dgm:t>
        <a:bodyPr/>
        <a:lstStyle/>
        <a:p>
          <a:r>
            <a:rPr lang="fi-FI" sz="1200" b="1" dirty="0" smtClean="0"/>
            <a:t>v. 2014</a:t>
          </a:r>
        </a:p>
        <a:p>
          <a:r>
            <a:rPr lang="fi-FI" sz="1200" b="1" dirty="0" smtClean="0"/>
            <a:t>muutoksen</a:t>
          </a:r>
        </a:p>
        <a:p>
          <a:r>
            <a:rPr lang="fi-FI" sz="1200" b="1" dirty="0" smtClean="0"/>
            <a:t>suunnittelu</a:t>
          </a:r>
        </a:p>
      </dgm:t>
    </dgm:pt>
    <dgm:pt modelId="{092D31C7-6E5F-45AB-9A04-102B66080D7E}" type="parTrans" cxnId="{FCF80387-22C9-4EA0-99A6-9644076DC18D}">
      <dgm:prSet/>
      <dgm:spPr/>
      <dgm:t>
        <a:bodyPr/>
        <a:lstStyle/>
        <a:p>
          <a:endParaRPr lang="en-GB"/>
        </a:p>
      </dgm:t>
    </dgm:pt>
    <dgm:pt modelId="{6FBA5D69-2FA3-4DFA-B19A-D5071AF6F8E5}" type="sibTrans" cxnId="{FCF80387-22C9-4EA0-99A6-9644076DC18D}">
      <dgm:prSet/>
      <dgm:spPr/>
      <dgm:t>
        <a:bodyPr/>
        <a:lstStyle/>
        <a:p>
          <a:endParaRPr lang="en-GB"/>
        </a:p>
      </dgm:t>
    </dgm:pt>
    <dgm:pt modelId="{4FAA5E2E-924B-4612-A064-86A35EE06B90}">
      <dgm:prSet phldrT="[Teksti]"/>
      <dgm:spPr/>
      <dgm:t>
        <a:bodyPr/>
        <a:lstStyle/>
        <a:p>
          <a:r>
            <a:rPr lang="fi-FI" b="1" dirty="0" smtClean="0"/>
            <a:t>18.8.2014 </a:t>
          </a:r>
        </a:p>
        <a:p>
          <a:r>
            <a:rPr lang="fi-FI" b="1" dirty="0" smtClean="0"/>
            <a:t>päätös</a:t>
          </a:r>
        </a:p>
        <a:p>
          <a:r>
            <a:rPr lang="fi-FI" b="1" dirty="0" smtClean="0"/>
            <a:t>HPY:n </a:t>
          </a:r>
        </a:p>
        <a:p>
          <a:r>
            <a:rPr lang="fi-FI" b="1" dirty="0" smtClean="0"/>
            <a:t>perustamisesta</a:t>
          </a:r>
          <a:endParaRPr lang="en-GB" b="1" dirty="0"/>
        </a:p>
      </dgm:t>
    </dgm:pt>
    <dgm:pt modelId="{8386CE93-B319-4FA3-AFDB-4DBA9B2E5C5D}" type="parTrans" cxnId="{0B3E7937-446B-4A3D-AB67-AF671BC0B421}">
      <dgm:prSet/>
      <dgm:spPr/>
      <dgm:t>
        <a:bodyPr/>
        <a:lstStyle/>
        <a:p>
          <a:endParaRPr lang="en-GB"/>
        </a:p>
      </dgm:t>
    </dgm:pt>
    <dgm:pt modelId="{042DAD23-0D43-4E93-A874-77A92EB53CF4}" type="sibTrans" cxnId="{0B3E7937-446B-4A3D-AB67-AF671BC0B421}">
      <dgm:prSet/>
      <dgm:spPr/>
      <dgm:t>
        <a:bodyPr/>
        <a:lstStyle/>
        <a:p>
          <a:endParaRPr lang="en-GB"/>
        </a:p>
      </dgm:t>
    </dgm:pt>
    <dgm:pt modelId="{B7FFF1C3-1642-4F3B-AD67-7CC927151E2B}">
      <dgm:prSet phldrT="[Teksti]"/>
      <dgm:spPr/>
      <dgm:t>
        <a:bodyPr/>
        <a:lstStyle/>
        <a:p>
          <a:r>
            <a:rPr lang="fi-FI" b="1" dirty="0" smtClean="0"/>
            <a:t>v. 2015</a:t>
          </a:r>
        </a:p>
        <a:p>
          <a:r>
            <a:rPr lang="fi-FI" b="1" dirty="0" smtClean="0"/>
            <a:t>HR-</a:t>
          </a:r>
        </a:p>
        <a:p>
          <a:r>
            <a:rPr lang="fi-FI" b="1" dirty="0" smtClean="0"/>
            <a:t>mallin </a:t>
          </a:r>
        </a:p>
        <a:p>
          <a:r>
            <a:rPr lang="fi-FI" b="1" dirty="0" err="1" smtClean="0"/>
            <a:t>pilotointi</a:t>
          </a:r>
          <a:r>
            <a:rPr lang="fi-FI" b="1" dirty="0" smtClean="0"/>
            <a:t>,</a:t>
          </a:r>
        </a:p>
        <a:p>
          <a:r>
            <a:rPr lang="fi-FI" b="1" dirty="0" smtClean="0"/>
            <a:t>arviointi ja </a:t>
          </a:r>
        </a:p>
        <a:p>
          <a:r>
            <a:rPr lang="fi-FI" b="1" dirty="0" smtClean="0"/>
            <a:t>tulokset</a:t>
          </a:r>
          <a:endParaRPr lang="en-GB" b="1" dirty="0"/>
        </a:p>
      </dgm:t>
    </dgm:pt>
    <dgm:pt modelId="{313B5E36-4AC8-474D-8331-F49D7AB6D52E}" type="parTrans" cxnId="{A93B0D0A-0AA8-4F47-9DD2-BCF73EBA3C17}">
      <dgm:prSet/>
      <dgm:spPr/>
      <dgm:t>
        <a:bodyPr/>
        <a:lstStyle/>
        <a:p>
          <a:endParaRPr lang="en-GB"/>
        </a:p>
      </dgm:t>
    </dgm:pt>
    <dgm:pt modelId="{6F4E20E9-687B-45EE-968C-D15DD5671CB1}" type="sibTrans" cxnId="{A93B0D0A-0AA8-4F47-9DD2-BCF73EBA3C17}">
      <dgm:prSet/>
      <dgm:spPr/>
      <dgm:t>
        <a:bodyPr/>
        <a:lstStyle/>
        <a:p>
          <a:endParaRPr lang="en-GB"/>
        </a:p>
      </dgm:t>
    </dgm:pt>
    <dgm:pt modelId="{7D824431-ACA1-4D89-99EA-DF43275CFC7F}">
      <dgm:prSet/>
      <dgm:spPr/>
      <dgm:t>
        <a:bodyPr/>
        <a:lstStyle/>
        <a:p>
          <a:r>
            <a:rPr lang="fi-FI" b="1" dirty="0" smtClean="0"/>
            <a:t>v. 2017</a:t>
          </a:r>
        </a:p>
        <a:p>
          <a:r>
            <a:rPr lang="fi-FI" b="1" dirty="0" smtClean="0"/>
            <a:t>toiminnan </a:t>
          </a:r>
        </a:p>
        <a:p>
          <a:r>
            <a:rPr lang="fi-FI" b="1" dirty="0" smtClean="0"/>
            <a:t>laajentaminen</a:t>
          </a:r>
        </a:p>
        <a:p>
          <a:r>
            <a:rPr lang="fi-FI" b="1" dirty="0" smtClean="0"/>
            <a:t>PY230:lle</a:t>
          </a:r>
          <a:endParaRPr lang="en-GB" b="1" dirty="0"/>
        </a:p>
      </dgm:t>
    </dgm:pt>
    <dgm:pt modelId="{16489AFF-771C-43DF-B784-BF2C9D093159}" type="parTrans" cxnId="{95CBEDDA-5DAA-4C61-931C-12553E27A88F}">
      <dgm:prSet/>
      <dgm:spPr/>
      <dgm:t>
        <a:bodyPr/>
        <a:lstStyle/>
        <a:p>
          <a:endParaRPr lang="en-GB"/>
        </a:p>
      </dgm:t>
    </dgm:pt>
    <dgm:pt modelId="{A296F56A-BBEE-482E-8E6A-520E8761178C}" type="sibTrans" cxnId="{95CBEDDA-5DAA-4C61-931C-12553E27A88F}">
      <dgm:prSet/>
      <dgm:spPr/>
      <dgm:t>
        <a:bodyPr/>
        <a:lstStyle/>
        <a:p>
          <a:endParaRPr lang="en-GB"/>
        </a:p>
      </dgm:t>
    </dgm:pt>
    <dgm:pt modelId="{9C8CF86C-F0E1-4DF0-A0F4-19C5632072A4}">
      <dgm:prSet/>
      <dgm:spPr/>
      <dgm:t>
        <a:bodyPr/>
        <a:lstStyle/>
        <a:p>
          <a:r>
            <a:rPr lang="fi-FI" b="1" dirty="0" smtClean="0"/>
            <a:t>v. 2016</a:t>
          </a:r>
        </a:p>
        <a:p>
          <a:r>
            <a:rPr lang="fi-FI" b="1" dirty="0" smtClean="0"/>
            <a:t>toiminnan </a:t>
          </a:r>
        </a:p>
        <a:p>
          <a:r>
            <a:rPr lang="fi-FI" b="1" dirty="0" smtClean="0"/>
            <a:t>laajentamisen </a:t>
          </a:r>
        </a:p>
        <a:p>
          <a:r>
            <a:rPr lang="fi-FI" b="1" dirty="0" smtClean="0"/>
            <a:t>valmistelu</a:t>
          </a:r>
        </a:p>
      </dgm:t>
    </dgm:pt>
    <dgm:pt modelId="{4E9783D9-C535-46B4-8E66-1FA50942D4F5}" type="parTrans" cxnId="{CF6C8A8F-1AA8-4413-8B90-024186714B43}">
      <dgm:prSet/>
      <dgm:spPr/>
      <dgm:t>
        <a:bodyPr/>
        <a:lstStyle/>
        <a:p>
          <a:endParaRPr lang="en-GB"/>
        </a:p>
      </dgm:t>
    </dgm:pt>
    <dgm:pt modelId="{CB980C91-DBEF-45C6-B409-5A9C64E744D1}" type="sibTrans" cxnId="{CF6C8A8F-1AA8-4413-8B90-024186714B43}">
      <dgm:prSet/>
      <dgm:spPr/>
      <dgm:t>
        <a:bodyPr/>
        <a:lstStyle/>
        <a:p>
          <a:endParaRPr lang="en-GB"/>
        </a:p>
      </dgm:t>
    </dgm:pt>
    <dgm:pt modelId="{291FFE38-FE7E-4340-80D4-ED6D1FD5BB69}" type="pres">
      <dgm:prSet presAssocID="{DD34921A-EB2B-4EF8-9956-025FCFE402AC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4C7F9D8-FB5D-42EC-B08D-5ADF3E2D1674}" type="pres">
      <dgm:prSet presAssocID="{DD34921A-EB2B-4EF8-9956-025FCFE402AC}" presName="arrow" presStyleLbl="bgShp" presStyleIdx="0" presStyleCnt="1" custLinFactNeighborX="-4037" custLinFactNeighborY="-4919"/>
      <dgm:spPr/>
    </dgm:pt>
    <dgm:pt modelId="{6FA5F209-090F-4C33-96B7-915FD0CDAEFF}" type="pres">
      <dgm:prSet presAssocID="{DD34921A-EB2B-4EF8-9956-025FCFE402AC}" presName="arrowDiagram5" presStyleCnt="0"/>
      <dgm:spPr/>
    </dgm:pt>
    <dgm:pt modelId="{2DDA7C85-A3CC-4E88-970C-DBD439569183}" type="pres">
      <dgm:prSet presAssocID="{6506623C-964C-44A1-ABD2-555AE7EC1421}" presName="bullet5a" presStyleLbl="node1" presStyleIdx="0" presStyleCnt="5" custLinFactNeighborX="7833" custLinFactNeighborY="2959"/>
      <dgm:spPr/>
    </dgm:pt>
    <dgm:pt modelId="{F8A042A5-2BDE-480B-B994-10AD17A8A6E5}" type="pres">
      <dgm:prSet presAssocID="{6506623C-964C-44A1-ABD2-555AE7EC1421}" presName="textBox5a" presStyleLbl="revTx" presStyleIdx="0" presStyleCnt="5" custScaleX="157720" custScaleY="6797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7324E73-426B-498D-92FC-D1AED3841399}" type="pres">
      <dgm:prSet presAssocID="{4FAA5E2E-924B-4612-A064-86A35EE06B90}" presName="bullet5b" presStyleLbl="node1" presStyleIdx="1" presStyleCnt="5" custLinFactNeighborX="-71482" custLinFactNeighborY="44595"/>
      <dgm:spPr/>
      <dgm:t>
        <a:bodyPr/>
        <a:lstStyle/>
        <a:p>
          <a:endParaRPr lang="en-GB"/>
        </a:p>
      </dgm:t>
    </dgm:pt>
    <dgm:pt modelId="{8A931985-3B76-4690-A80D-41815625AA3A}" type="pres">
      <dgm:prSet presAssocID="{4FAA5E2E-924B-4612-A064-86A35EE06B90}" presName="textBox5b" presStyleLbl="revTx" presStyleIdx="1" presStyleCnt="5" custScaleX="174419" custScaleY="5415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FDBB34E-4DEB-4A2F-8316-972E43997C12}" type="pres">
      <dgm:prSet presAssocID="{B7FFF1C3-1642-4F3B-AD67-7CC927151E2B}" presName="bullet5c" presStyleLbl="node1" presStyleIdx="2" presStyleCnt="5" custLinFactX="-4131" custLinFactNeighborX="-100000" custLinFactNeighborY="38390"/>
      <dgm:spPr/>
    </dgm:pt>
    <dgm:pt modelId="{83C05DCB-7536-43B6-B792-EA680BDDCE39}" type="pres">
      <dgm:prSet presAssocID="{B7FFF1C3-1642-4F3B-AD67-7CC927151E2B}" presName="textBox5c" presStyleLbl="revTx" presStyleIdx="2" presStyleCnt="5" custScaleX="186714" custScaleY="571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04F812E-0260-4E06-80B7-E441B637368A}" type="pres">
      <dgm:prSet presAssocID="{9C8CF86C-F0E1-4DF0-A0F4-19C5632072A4}" presName="bullet5d" presStyleLbl="node1" presStyleIdx="3" presStyleCnt="5" custLinFactX="-30386" custLinFactNeighborX="-100000" custLinFactNeighborY="30128"/>
      <dgm:spPr/>
    </dgm:pt>
    <dgm:pt modelId="{00084054-43D4-4E5A-8F21-AE8A2AE2534C}" type="pres">
      <dgm:prSet presAssocID="{9C8CF86C-F0E1-4DF0-A0F4-19C5632072A4}" presName="textBox5d" presStyleLbl="revTx" presStyleIdx="3" presStyleCnt="5" custScaleX="240929" custScaleY="6883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C195EF6-A511-41D7-A869-2D0D17E8321D}" type="pres">
      <dgm:prSet presAssocID="{7D824431-ACA1-4D89-99EA-DF43275CFC7F}" presName="bullet5e" presStyleLbl="node1" presStyleIdx="4" presStyleCnt="5" custLinFactX="-11527" custLinFactNeighborX="-100000" custLinFactNeighborY="12975"/>
      <dgm:spPr/>
      <dgm:t>
        <a:bodyPr/>
        <a:lstStyle/>
        <a:p>
          <a:endParaRPr lang="en-GB"/>
        </a:p>
      </dgm:t>
    </dgm:pt>
    <dgm:pt modelId="{5279CC5B-95CF-4953-A1A2-E825FF2E1C2F}" type="pres">
      <dgm:prSet presAssocID="{7D824431-ACA1-4D89-99EA-DF43275CFC7F}" presName="textBox5e" presStyleLbl="revTx" presStyleIdx="4" presStyleCnt="5" custScaleX="263909" custScaleY="6634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528CEFB-8F61-4992-857D-56C709256A50}" type="presOf" srcId="{6506623C-964C-44A1-ABD2-555AE7EC1421}" destId="{F8A042A5-2BDE-480B-B994-10AD17A8A6E5}" srcOrd="0" destOrd="0" presId="urn:microsoft.com/office/officeart/2005/8/layout/arrow2"/>
    <dgm:cxn modelId="{6451810A-67C9-4BC0-90DC-4D69D83B0D45}" type="presOf" srcId="{DD34921A-EB2B-4EF8-9956-025FCFE402AC}" destId="{291FFE38-FE7E-4340-80D4-ED6D1FD5BB69}" srcOrd="0" destOrd="0" presId="urn:microsoft.com/office/officeart/2005/8/layout/arrow2"/>
    <dgm:cxn modelId="{FCF80387-22C9-4EA0-99A6-9644076DC18D}" srcId="{DD34921A-EB2B-4EF8-9956-025FCFE402AC}" destId="{6506623C-964C-44A1-ABD2-555AE7EC1421}" srcOrd="0" destOrd="0" parTransId="{092D31C7-6E5F-45AB-9A04-102B66080D7E}" sibTransId="{6FBA5D69-2FA3-4DFA-B19A-D5071AF6F8E5}"/>
    <dgm:cxn modelId="{95CBEDDA-5DAA-4C61-931C-12553E27A88F}" srcId="{DD34921A-EB2B-4EF8-9956-025FCFE402AC}" destId="{7D824431-ACA1-4D89-99EA-DF43275CFC7F}" srcOrd="4" destOrd="0" parTransId="{16489AFF-771C-43DF-B784-BF2C9D093159}" sibTransId="{A296F56A-BBEE-482E-8E6A-520E8761178C}"/>
    <dgm:cxn modelId="{620B1845-83D6-47B3-849C-CAEF1E8EA361}" type="presOf" srcId="{9C8CF86C-F0E1-4DF0-A0F4-19C5632072A4}" destId="{00084054-43D4-4E5A-8F21-AE8A2AE2534C}" srcOrd="0" destOrd="0" presId="urn:microsoft.com/office/officeart/2005/8/layout/arrow2"/>
    <dgm:cxn modelId="{0B3E7937-446B-4A3D-AB67-AF671BC0B421}" srcId="{DD34921A-EB2B-4EF8-9956-025FCFE402AC}" destId="{4FAA5E2E-924B-4612-A064-86A35EE06B90}" srcOrd="1" destOrd="0" parTransId="{8386CE93-B319-4FA3-AFDB-4DBA9B2E5C5D}" sibTransId="{042DAD23-0D43-4E93-A874-77A92EB53CF4}"/>
    <dgm:cxn modelId="{CF6C8A8F-1AA8-4413-8B90-024186714B43}" srcId="{DD34921A-EB2B-4EF8-9956-025FCFE402AC}" destId="{9C8CF86C-F0E1-4DF0-A0F4-19C5632072A4}" srcOrd="3" destOrd="0" parTransId="{4E9783D9-C535-46B4-8E66-1FA50942D4F5}" sibTransId="{CB980C91-DBEF-45C6-B409-5A9C64E744D1}"/>
    <dgm:cxn modelId="{F179D2A3-1A19-4FEE-A63A-29CC45857FB4}" type="presOf" srcId="{4FAA5E2E-924B-4612-A064-86A35EE06B90}" destId="{8A931985-3B76-4690-A80D-41815625AA3A}" srcOrd="0" destOrd="0" presId="urn:microsoft.com/office/officeart/2005/8/layout/arrow2"/>
    <dgm:cxn modelId="{6DCCE338-9E30-437A-B019-6BC9FD1CDCAA}" type="presOf" srcId="{7D824431-ACA1-4D89-99EA-DF43275CFC7F}" destId="{5279CC5B-95CF-4953-A1A2-E825FF2E1C2F}" srcOrd="0" destOrd="0" presId="urn:microsoft.com/office/officeart/2005/8/layout/arrow2"/>
    <dgm:cxn modelId="{CFD14F33-E334-4652-9DE8-16284BB2F615}" type="presOf" srcId="{B7FFF1C3-1642-4F3B-AD67-7CC927151E2B}" destId="{83C05DCB-7536-43B6-B792-EA680BDDCE39}" srcOrd="0" destOrd="0" presId="urn:microsoft.com/office/officeart/2005/8/layout/arrow2"/>
    <dgm:cxn modelId="{A93B0D0A-0AA8-4F47-9DD2-BCF73EBA3C17}" srcId="{DD34921A-EB2B-4EF8-9956-025FCFE402AC}" destId="{B7FFF1C3-1642-4F3B-AD67-7CC927151E2B}" srcOrd="2" destOrd="0" parTransId="{313B5E36-4AC8-474D-8331-F49D7AB6D52E}" sibTransId="{6F4E20E9-687B-45EE-968C-D15DD5671CB1}"/>
    <dgm:cxn modelId="{A4292D82-7F11-407B-8CB7-BF83F1F62EF5}" type="presParOf" srcId="{291FFE38-FE7E-4340-80D4-ED6D1FD5BB69}" destId="{D4C7F9D8-FB5D-42EC-B08D-5ADF3E2D1674}" srcOrd="0" destOrd="0" presId="urn:microsoft.com/office/officeart/2005/8/layout/arrow2"/>
    <dgm:cxn modelId="{49C6BD61-4928-436C-81BA-99D40B432049}" type="presParOf" srcId="{291FFE38-FE7E-4340-80D4-ED6D1FD5BB69}" destId="{6FA5F209-090F-4C33-96B7-915FD0CDAEFF}" srcOrd="1" destOrd="0" presId="urn:microsoft.com/office/officeart/2005/8/layout/arrow2"/>
    <dgm:cxn modelId="{010BD886-AC0C-4936-9769-91A58AAA4307}" type="presParOf" srcId="{6FA5F209-090F-4C33-96B7-915FD0CDAEFF}" destId="{2DDA7C85-A3CC-4E88-970C-DBD439569183}" srcOrd="0" destOrd="0" presId="urn:microsoft.com/office/officeart/2005/8/layout/arrow2"/>
    <dgm:cxn modelId="{4A1803C6-D1F9-44DD-93AD-B5A78136D11A}" type="presParOf" srcId="{6FA5F209-090F-4C33-96B7-915FD0CDAEFF}" destId="{F8A042A5-2BDE-480B-B994-10AD17A8A6E5}" srcOrd="1" destOrd="0" presId="urn:microsoft.com/office/officeart/2005/8/layout/arrow2"/>
    <dgm:cxn modelId="{DB610F77-828A-47EE-97D3-F04DADDC5E3B}" type="presParOf" srcId="{6FA5F209-090F-4C33-96B7-915FD0CDAEFF}" destId="{F7324E73-426B-498D-92FC-D1AED3841399}" srcOrd="2" destOrd="0" presId="urn:microsoft.com/office/officeart/2005/8/layout/arrow2"/>
    <dgm:cxn modelId="{E9F4C620-B0FD-4173-8216-49EF16AABC52}" type="presParOf" srcId="{6FA5F209-090F-4C33-96B7-915FD0CDAEFF}" destId="{8A931985-3B76-4690-A80D-41815625AA3A}" srcOrd="3" destOrd="0" presId="urn:microsoft.com/office/officeart/2005/8/layout/arrow2"/>
    <dgm:cxn modelId="{54E8B91A-FC29-48A5-8585-9E6946133463}" type="presParOf" srcId="{6FA5F209-090F-4C33-96B7-915FD0CDAEFF}" destId="{5FDBB34E-4DEB-4A2F-8316-972E43997C12}" srcOrd="4" destOrd="0" presId="urn:microsoft.com/office/officeart/2005/8/layout/arrow2"/>
    <dgm:cxn modelId="{DE078C69-E211-4BE2-A768-941379755376}" type="presParOf" srcId="{6FA5F209-090F-4C33-96B7-915FD0CDAEFF}" destId="{83C05DCB-7536-43B6-B792-EA680BDDCE39}" srcOrd="5" destOrd="0" presId="urn:microsoft.com/office/officeart/2005/8/layout/arrow2"/>
    <dgm:cxn modelId="{684DE16A-956C-4CA2-8EC8-06C929BAF8DC}" type="presParOf" srcId="{6FA5F209-090F-4C33-96B7-915FD0CDAEFF}" destId="{904F812E-0260-4E06-80B7-E441B637368A}" srcOrd="6" destOrd="0" presId="urn:microsoft.com/office/officeart/2005/8/layout/arrow2"/>
    <dgm:cxn modelId="{899A45EB-AC65-4FB9-BA71-2CC58AAA9B58}" type="presParOf" srcId="{6FA5F209-090F-4C33-96B7-915FD0CDAEFF}" destId="{00084054-43D4-4E5A-8F21-AE8A2AE2534C}" srcOrd="7" destOrd="0" presId="urn:microsoft.com/office/officeart/2005/8/layout/arrow2"/>
    <dgm:cxn modelId="{B8E3AF68-BB98-42ED-8ED1-FC2C779DE096}" type="presParOf" srcId="{6FA5F209-090F-4C33-96B7-915FD0CDAEFF}" destId="{5C195EF6-A511-41D7-A869-2D0D17E8321D}" srcOrd="8" destOrd="0" presId="urn:microsoft.com/office/officeart/2005/8/layout/arrow2"/>
    <dgm:cxn modelId="{16E25B76-CCD3-43FD-8F63-5148EB5B257E}" type="presParOf" srcId="{6FA5F209-090F-4C33-96B7-915FD0CDAEFF}" destId="{5279CC5B-95CF-4953-A1A2-E825FF2E1C2F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C7F9D8-FB5D-42EC-B08D-5ADF3E2D1674}">
      <dsp:nvSpPr>
        <dsp:cNvPr id="0" name=""/>
        <dsp:cNvSpPr/>
      </dsp:nvSpPr>
      <dsp:spPr>
        <a:xfrm>
          <a:off x="-176081" y="0"/>
          <a:ext cx="7426206" cy="464137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DA7C85-A3CC-4E88-970C-DBD439569183}">
      <dsp:nvSpPr>
        <dsp:cNvPr id="0" name=""/>
        <dsp:cNvSpPr/>
      </dsp:nvSpPr>
      <dsp:spPr>
        <a:xfrm>
          <a:off x="568778" y="3456383"/>
          <a:ext cx="170802" cy="17080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A042A5-2BDE-480B-B994-10AD17A8A6E5}">
      <dsp:nvSpPr>
        <dsp:cNvPr id="0" name=""/>
        <dsp:cNvSpPr/>
      </dsp:nvSpPr>
      <dsp:spPr>
        <a:xfrm>
          <a:off x="360041" y="3713612"/>
          <a:ext cx="1534352" cy="7508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505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b="1" kern="1200" dirty="0" smtClean="0"/>
            <a:t>v. 2014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b="1" kern="1200" dirty="0" smtClean="0"/>
            <a:t>muutoksen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b="1" kern="1200" dirty="0" smtClean="0"/>
            <a:t>suunnittelu</a:t>
          </a:r>
        </a:p>
      </dsp:txBody>
      <dsp:txXfrm>
        <a:off x="360041" y="3713612"/>
        <a:ext cx="1534352" cy="750884"/>
      </dsp:txXfrm>
    </dsp:sp>
    <dsp:sp modelId="{F7324E73-426B-498D-92FC-D1AED3841399}">
      <dsp:nvSpPr>
        <dsp:cNvPr id="0" name=""/>
        <dsp:cNvSpPr/>
      </dsp:nvSpPr>
      <dsp:spPr>
        <a:xfrm>
          <a:off x="1288859" y="2682191"/>
          <a:ext cx="267343" cy="267343"/>
        </a:xfrm>
        <a:prstGeom prst="ellipse">
          <a:avLst/>
        </a:prstGeom>
        <a:solidFill>
          <a:schemeClr val="accent2">
            <a:hueOff val="4506542"/>
            <a:satOff val="-2860"/>
            <a:lumOff val="-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931985-3B76-4690-A80D-41815625AA3A}">
      <dsp:nvSpPr>
        <dsp:cNvPr id="0" name=""/>
        <dsp:cNvSpPr/>
      </dsp:nvSpPr>
      <dsp:spPr>
        <a:xfrm>
          <a:off x="1154933" y="3142423"/>
          <a:ext cx="2150150" cy="10531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1660" tIns="0" rIns="0" bIns="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b="1" kern="1200" dirty="0" smtClean="0"/>
            <a:t>18.8.2014 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b="1" kern="1200" dirty="0" smtClean="0"/>
            <a:t>päätös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b="1" kern="1200" dirty="0" smtClean="0"/>
            <a:t>HPY:n 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b="1" kern="1200" dirty="0" smtClean="0"/>
            <a:t>perustamisesta</a:t>
          </a:r>
          <a:endParaRPr lang="en-GB" sz="1300" b="1" kern="1200" dirty="0"/>
        </a:p>
      </dsp:txBody>
      <dsp:txXfrm>
        <a:off x="1154933" y="3142423"/>
        <a:ext cx="2150150" cy="1053172"/>
      </dsp:txXfrm>
    </dsp:sp>
    <dsp:sp modelId="{5FDBB34E-4DEB-4A2F-8316-972E43997C12}">
      <dsp:nvSpPr>
        <dsp:cNvPr id="0" name=""/>
        <dsp:cNvSpPr/>
      </dsp:nvSpPr>
      <dsp:spPr>
        <a:xfrm>
          <a:off x="2296972" y="1991539"/>
          <a:ext cx="356457" cy="356457"/>
        </a:xfrm>
        <a:prstGeom prst="ellipse">
          <a:avLst/>
        </a:prstGeom>
        <a:solidFill>
          <a:schemeClr val="accent2">
            <a:hueOff val="9013084"/>
            <a:satOff val="-5719"/>
            <a:lumOff val="-431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C05DCB-7536-43B6-B792-EA680BDDCE39}">
      <dsp:nvSpPr>
        <dsp:cNvPr id="0" name=""/>
        <dsp:cNvSpPr/>
      </dsp:nvSpPr>
      <dsp:spPr>
        <a:xfrm>
          <a:off x="2224966" y="2592294"/>
          <a:ext cx="2676093" cy="14897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8880" tIns="0" rIns="0" bIns="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b="1" kern="1200" dirty="0" smtClean="0"/>
            <a:t>v. 2015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b="1" kern="1200" dirty="0" smtClean="0"/>
            <a:t>HR-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b="1" kern="1200" dirty="0" smtClean="0"/>
            <a:t>mallin 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b="1" kern="1200" dirty="0" err="1" smtClean="0"/>
            <a:t>pilotointi</a:t>
          </a:r>
          <a:r>
            <a:rPr lang="fi-FI" sz="1300" b="1" kern="1200" dirty="0" smtClean="0"/>
            <a:t>,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b="1" kern="1200" dirty="0" smtClean="0"/>
            <a:t>arviointi ja 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b="1" kern="1200" dirty="0" smtClean="0"/>
            <a:t>tulokset</a:t>
          </a:r>
          <a:endParaRPr lang="en-GB" sz="1300" b="1" kern="1200" dirty="0"/>
        </a:p>
      </dsp:txBody>
      <dsp:txXfrm>
        <a:off x="2224966" y="2592294"/>
        <a:ext cx="2676093" cy="1489714"/>
      </dsp:txXfrm>
    </dsp:sp>
    <dsp:sp modelId="{904F812E-0260-4E06-80B7-E441B637368A}">
      <dsp:nvSpPr>
        <dsp:cNvPr id="0" name=""/>
        <dsp:cNvSpPr/>
      </dsp:nvSpPr>
      <dsp:spPr>
        <a:xfrm>
          <a:off x="3449100" y="1440159"/>
          <a:ext cx="460424" cy="460424"/>
        </a:xfrm>
        <a:prstGeom prst="ellipse">
          <a:avLst/>
        </a:prstGeom>
        <a:solidFill>
          <a:schemeClr val="accent2">
            <a:hueOff val="13519625"/>
            <a:satOff val="-8579"/>
            <a:lumOff val="-64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084054-43D4-4E5A-8F21-AE8A2AE2534C}">
      <dsp:nvSpPr>
        <dsp:cNvPr id="0" name=""/>
        <dsp:cNvSpPr/>
      </dsp:nvSpPr>
      <dsp:spPr>
        <a:xfrm>
          <a:off x="3233074" y="2016227"/>
          <a:ext cx="3578376" cy="2140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970" tIns="0" rIns="0" bIns="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b="1" kern="1200" dirty="0" smtClean="0"/>
            <a:t>v. 2016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b="1" kern="1200" dirty="0" smtClean="0"/>
            <a:t>toiminnan 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b="1" kern="1200" dirty="0" smtClean="0"/>
            <a:t>laajentamisen 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b="1" kern="1200" dirty="0" smtClean="0"/>
            <a:t>valmistelu</a:t>
          </a:r>
        </a:p>
      </dsp:txBody>
      <dsp:txXfrm>
        <a:off x="3233074" y="2016227"/>
        <a:ext cx="3578376" cy="2140578"/>
      </dsp:txXfrm>
    </dsp:sp>
    <dsp:sp modelId="{5C195EF6-A511-41D7-A869-2D0D17E8321D}">
      <dsp:nvSpPr>
        <dsp:cNvPr id="0" name=""/>
        <dsp:cNvSpPr/>
      </dsp:nvSpPr>
      <dsp:spPr>
        <a:xfrm>
          <a:off x="4817252" y="1008109"/>
          <a:ext cx="586670" cy="586670"/>
        </a:xfrm>
        <a:prstGeom prst="ellipse">
          <a:avLst/>
        </a:prstGeom>
        <a:solidFill>
          <a:schemeClr val="accent2">
            <a:hueOff val="18026168"/>
            <a:satOff val="-11438"/>
            <a:lumOff val="-86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79CC5B-95CF-4953-A1A2-E825FF2E1C2F}">
      <dsp:nvSpPr>
        <dsp:cNvPr id="0" name=""/>
        <dsp:cNvSpPr/>
      </dsp:nvSpPr>
      <dsp:spPr>
        <a:xfrm>
          <a:off x="4547661" y="1800194"/>
          <a:ext cx="3919685" cy="22663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0864" tIns="0" rIns="0" bIns="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b="1" kern="1200" dirty="0" smtClean="0"/>
            <a:t>v. 2017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b="1" kern="1200" dirty="0" smtClean="0"/>
            <a:t>toiminnan 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b="1" kern="1200" dirty="0" smtClean="0"/>
            <a:t>laajentaminen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300" b="1" kern="1200" dirty="0" smtClean="0"/>
            <a:t>PY230:lle</a:t>
          </a:r>
          <a:endParaRPr lang="en-GB" sz="1300" b="1" kern="1200" dirty="0"/>
        </a:p>
      </dsp:txBody>
      <dsp:txXfrm>
        <a:off x="4547661" y="1800194"/>
        <a:ext cx="3919685" cy="22663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0B4EB-BBEB-4AA1-A0D8-F7BD22FBC058}" type="datetimeFigureOut">
              <a:rPr lang="fi-FI" smtClean="0"/>
              <a:t>3.10.2016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93058-042F-46CB-ABBC-AF3B9CCA63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0891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93058-042F-46CB-ABBC-AF3B9CCA6361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0415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685800" y="2751063"/>
            <a:ext cx="7772400" cy="1470025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528464"/>
          </a:xfrm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E6A616-6D7A-4129-A2B7-8D126A550BC6}" type="datetime1">
              <a:rPr lang="fi-FI" smtClean="0"/>
              <a:pPr/>
              <a:t>3.10.2016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A53B8F-F37B-4582-A0C4-48C9C6EA476F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0" y="-27260"/>
            <a:ext cx="9141420" cy="2088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Ryhmä 9"/>
          <p:cNvGrpSpPr/>
          <p:nvPr userDrawn="1"/>
        </p:nvGrpSpPr>
        <p:grpSpPr>
          <a:xfrm>
            <a:off x="611560" y="-27260"/>
            <a:ext cx="8532440" cy="2371332"/>
            <a:chOff x="611560" y="-27260"/>
            <a:chExt cx="8532440" cy="2371332"/>
          </a:xfrm>
        </p:grpSpPr>
        <p:pic>
          <p:nvPicPr>
            <p:cNvPr id="8" name="Picture 2"/>
            <p:cNvPicPr>
              <a:picLocks noChangeAspect="1" noChangeArrowheads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000" r="22574"/>
            <a:stretch/>
          </p:blipFill>
          <p:spPr bwMode="auto">
            <a:xfrm>
              <a:off x="1403648" y="-27260"/>
              <a:ext cx="7740352" cy="2371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Kuva 10"/>
            <p:cNvPicPr>
              <a:picLocks noChangeAspect="1"/>
            </p:cNvPicPr>
            <p:nvPr userDrawn="1"/>
          </p:nvPicPr>
          <p:blipFill>
            <a:blip r:embed="rId4" cstate="print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560" y="260435"/>
              <a:ext cx="2160240" cy="1512717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329057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C9BFA-5558-4240-AAB2-0DADA97C0B15}" type="datetime1">
              <a:rPr lang="fi-FI" smtClean="0"/>
              <a:t>3.10.2016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9410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1484785"/>
            <a:ext cx="2057400" cy="42813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1484785"/>
            <a:ext cx="6019800" cy="42813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B460-86BD-4510-B7D0-39978EE30562}" type="datetime1">
              <a:rPr lang="fi-FI" smtClean="0"/>
              <a:t>3.10.2016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9895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371" y="-27383"/>
            <a:ext cx="9160371" cy="4186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685800" y="3543151"/>
            <a:ext cx="7772400" cy="1470025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fi-FI" dirty="0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5132784"/>
            <a:ext cx="6400800" cy="528464"/>
          </a:xfrm>
        </p:spPr>
        <p:txBody>
          <a:bodyPr>
            <a:norm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E6A616-6D7A-4129-A2B7-8D126A550BC6}" type="datetime1">
              <a:rPr lang="fi-FI" smtClean="0"/>
              <a:pPr/>
              <a:t>3.10.2016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A53B8F-F37B-4582-A0C4-48C9C6EA476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8991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E4DE-9E8A-4812-9F6C-6CFD8552A494}" type="datetime1">
              <a:rPr lang="fi-FI" smtClean="0"/>
              <a:t>3.10.2016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525963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8027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02AE9-2971-495B-AC70-4A1F58D70D24}" type="datetime1">
              <a:rPr lang="fi-FI" smtClean="0"/>
              <a:t>3.10.2016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3485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547664" y="1600200"/>
            <a:ext cx="3456384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40B1-A23B-4312-8D1D-7A27E911C169}" type="datetime1">
              <a:rPr lang="fi-FI" smtClean="0"/>
              <a:t>3.10.2016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‹#›</a:t>
            </a:fld>
            <a:endParaRPr lang="fi-FI"/>
          </a:p>
        </p:txBody>
      </p:sp>
      <p:sp>
        <p:nvSpPr>
          <p:cNvPr id="8" name="Sisällön paikkamerkki 2"/>
          <p:cNvSpPr>
            <a:spLocks noGrp="1"/>
          </p:cNvSpPr>
          <p:nvPr>
            <p:ph sz="half" idx="13"/>
          </p:nvPr>
        </p:nvSpPr>
        <p:spPr>
          <a:xfrm>
            <a:off x="5148064" y="1628800"/>
            <a:ext cx="3542928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78947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403648" y="1535113"/>
            <a:ext cx="360040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1403648" y="2174875"/>
            <a:ext cx="3600400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0B061-C41C-41A4-A91D-F8ABAA539662}" type="datetime1">
              <a:rPr lang="fi-FI" smtClean="0"/>
              <a:t>3.10.2016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ekstin paikkamerkki 2"/>
          <p:cNvSpPr>
            <a:spLocks noGrp="1"/>
          </p:cNvSpPr>
          <p:nvPr>
            <p:ph type="body" idx="13"/>
          </p:nvPr>
        </p:nvSpPr>
        <p:spPr>
          <a:xfrm>
            <a:off x="5220072" y="1565102"/>
            <a:ext cx="3250704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1" name="Sisällön paikkamerkki 3"/>
          <p:cNvSpPr>
            <a:spLocks noGrp="1"/>
          </p:cNvSpPr>
          <p:nvPr>
            <p:ph sz="half" idx="14"/>
          </p:nvPr>
        </p:nvSpPr>
        <p:spPr>
          <a:xfrm>
            <a:off x="5220072" y="2204864"/>
            <a:ext cx="3250704" cy="3951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5241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A1CA1-6AA0-4AD8-9202-BC383BE381D5}" type="datetime1">
              <a:rPr lang="fi-FI" smtClean="0"/>
              <a:t>3.10.2016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9698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18266-BCCC-4105-8B6A-D83B17AEC689}" type="datetime1">
              <a:rPr lang="fi-FI" smtClean="0"/>
              <a:t>3.10.2016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1436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1800" b="1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C67D0-039F-4097-8A1A-2A316B8D092A}" type="datetime1">
              <a:rPr lang="fi-FI" smtClean="0"/>
              <a:t>3.10.2016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636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09321"/>
            <a:ext cx="9144000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" name="Ryhmä 15"/>
          <p:cNvGrpSpPr/>
          <p:nvPr/>
        </p:nvGrpSpPr>
        <p:grpSpPr>
          <a:xfrm>
            <a:off x="338633" y="11857"/>
            <a:ext cx="8805367" cy="2105025"/>
            <a:chOff x="338633" y="11857"/>
            <a:chExt cx="8805367" cy="2105025"/>
          </a:xfrm>
        </p:grpSpPr>
        <p:pic>
          <p:nvPicPr>
            <p:cNvPr id="1029" name="Picture 5"/>
            <p:cNvPicPr>
              <a:picLocks noChangeAspect="1" noChangeArrowheads="1"/>
            </p:cNvPicPr>
            <p:nvPr userDrawn="1"/>
          </p:nvPicPr>
          <p:blipFill rotWithShape="1"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197" r="2651"/>
            <a:stretch/>
          </p:blipFill>
          <p:spPr bwMode="auto">
            <a:xfrm>
              <a:off x="842689" y="11857"/>
              <a:ext cx="8301311" cy="2105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" name="Kuva 17" descr="Z:\AIKATAULUT\Asiakrjamallit\SHP Office 2010\Kuvat\KYS logo P.JPG"/>
            <p:cNvPicPr/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633" y="344513"/>
              <a:ext cx="720080" cy="108012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547664" y="1600200"/>
            <a:ext cx="713913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9C98E9D-A81A-4856-8A88-B9CD095A3BCE}" type="datetime1">
              <a:rPr lang="fi-FI" smtClean="0"/>
              <a:pPr/>
              <a:t>3.10.2016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1A53B8F-F37B-4582-A0C4-48C9C6EA476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0601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C60C30"/>
        </a:buClr>
        <a:buSzPct val="105000"/>
        <a:buFont typeface="Wingdings" pitchFamily="2" charset="2"/>
        <a:buChar char="Ø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2860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751063"/>
            <a:ext cx="7772400" cy="1686049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HOITOTYÖN PALVELUYKSIKÖN </a:t>
            </a:r>
            <a:br>
              <a:rPr lang="fi-FI" dirty="0" smtClean="0"/>
            </a:br>
            <a:r>
              <a:rPr lang="fi-FI" dirty="0" smtClean="0"/>
              <a:t>TOIMINNAN LAAJENTAMINEN</a:t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b="0" dirty="0" smtClean="0"/>
              <a:t>10.10.2016 </a:t>
            </a:r>
            <a:br>
              <a:rPr lang="fi-FI" b="0" dirty="0" smtClean="0"/>
            </a:br>
            <a:r>
              <a:rPr lang="fi-FI" b="0" dirty="0" smtClean="0"/>
              <a:t>Kuntayhtymän hallitus</a:t>
            </a:r>
            <a:endParaRPr lang="fi-FI" b="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864096"/>
          </a:xfrm>
        </p:spPr>
        <p:txBody>
          <a:bodyPr>
            <a:normAutofit/>
          </a:bodyPr>
          <a:lstStyle/>
          <a:p>
            <a:r>
              <a:rPr lang="fi-FI" dirty="0" smtClean="0"/>
              <a:t> </a:t>
            </a:r>
            <a:r>
              <a:rPr lang="fi-FI" b="0" dirty="0" smtClean="0"/>
              <a:t>hallintoylihoitaja </a:t>
            </a:r>
            <a:r>
              <a:rPr lang="fi-FI" b="0" dirty="0"/>
              <a:t>Merja </a:t>
            </a:r>
            <a:r>
              <a:rPr lang="fi-FI" b="0" dirty="0" smtClean="0"/>
              <a:t>Miettinen</a:t>
            </a:r>
          </a:p>
          <a:p>
            <a:r>
              <a:rPr lang="fi-FI" b="0" dirty="0" smtClean="0"/>
              <a:t>palvelualueylihoitaja Kirsi Leivonen</a:t>
            </a:r>
            <a:endParaRPr lang="fi-FI" b="0" dirty="0"/>
          </a:p>
          <a:p>
            <a:endParaRPr lang="fi-FI" dirty="0" err="1"/>
          </a:p>
        </p:txBody>
      </p:sp>
    </p:spTree>
    <p:extLst>
      <p:ext uri="{BB962C8B-B14F-4D97-AF65-F5344CB8AC3E}">
        <p14:creationId xmlns:p14="http://schemas.microsoft.com/office/powerpoint/2010/main" val="103304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Muutos on prosessi, johon liittyy epävarmuutta ja tunnetiloja</a:t>
            </a:r>
            <a:endParaRPr lang="en-GB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E4DE-9E8A-4812-9F6C-6CFD8552A494}" type="datetime1">
              <a:rPr lang="fi-FI" smtClean="0"/>
              <a:t>3.10.2016</a:t>
            </a:fld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10</a:t>
            </a:fld>
            <a:endParaRPr lang="fi-FI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00808"/>
            <a:ext cx="6612559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4776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Suunnittelun eteneminen v. 2016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69A5-9A2D-4D1E-AD5E-727D4DF37BEE}" type="datetime1">
              <a:rPr lang="fi-FI" smtClean="0"/>
              <a:t>3.10.2016</a:t>
            </a:fld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11</a:t>
            </a:fld>
            <a:endParaRPr lang="fi-FI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1307638" y="1316765"/>
            <a:ext cx="7680853" cy="4896544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Keskustelu muutoksesta käynnistyi helmikuussa PA20:n ja PY230:n johdon kesken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PA20:n ja PY230:n johto on seurannut suunnittelutyöryhmien työskentelyn etenemistä 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1. Henkilöstö ja johtaminen -työryhmä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P</a:t>
            </a:r>
            <a:r>
              <a:rPr lang="fi-FI" dirty="0" smtClean="0"/>
              <a:t>uheenjohtajana </a:t>
            </a:r>
            <a:r>
              <a:rPr lang="fi-FI" dirty="0"/>
              <a:t>T</a:t>
            </a:r>
            <a:r>
              <a:rPr lang="fi-FI" dirty="0" smtClean="0"/>
              <a:t>arja Poikkeus. Ryhmä koostui PY101:n ja PY230:n esimiehistä ja PY101:n palveluyksikköjohtajasta. Joissakin tapaamisissa mukana myös henkilöstön edustaja.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Kokoontui 9 kertaa </a:t>
            </a:r>
            <a:r>
              <a:rPr lang="fi-FI" dirty="0"/>
              <a:t>20.5.- </a:t>
            </a:r>
            <a:r>
              <a:rPr lang="fi-FI" dirty="0" smtClean="0"/>
              <a:t>12.8.2016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Käsitteli henkilöstöjohtamisen käytäntöihin ja henkilöstön osaamisen varmistamiseen liittyviä asioita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223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Suunnittelun eteneminen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69A5-9A2D-4D1E-AD5E-727D4DF37BEE}" type="datetime1">
              <a:rPr lang="fi-FI" smtClean="0"/>
              <a:t>3.10.2016</a:t>
            </a:fld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12</a:t>
            </a:fld>
            <a:endParaRPr lang="fi-FI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dirty="0" smtClean="0"/>
              <a:t>2. Sopimustyöryhmä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P</a:t>
            </a:r>
            <a:r>
              <a:rPr lang="fi-FI" dirty="0" smtClean="0"/>
              <a:t>uheenjohtajana Arja Sistonen. Ryhmään kuului PA10:n palvelualueylihoitaja, PY101:n palveluyksikköjohtaja ja hallintosihteeri, PY230:n palveluyksikköjohtaja ja -ylihoitaja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Kokoontui 3 kertaa 10.6.- 11.8.2016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Laati palvelusopimus -lomakkeen</a:t>
            </a:r>
          </a:p>
          <a:p>
            <a:pPr marL="0" indent="0">
              <a:buNone/>
            </a:pPr>
            <a:r>
              <a:rPr lang="fi-FI" dirty="0" smtClean="0"/>
              <a:t>3. Taloustyöryhmä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Puheenjohtaja Harri Hyppölä. Ryhmään kuului PY230:n ylihoitaja, PY101:n palveluyksikköjohtaja ja hallintosihteeri, laskentapäällikkö, PA20:n palvelualueylihoitaja ja hallintosihteeri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K</a:t>
            </a:r>
            <a:r>
              <a:rPr lang="fi-FI" dirty="0" smtClean="0"/>
              <a:t>okoontui 2 kertaa 28.6.- 19.8.2016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Käsitteli talousarvion valmisteluun liittyviä asioita</a:t>
            </a:r>
          </a:p>
          <a:p>
            <a:pPr marL="609585" lvl="1" indent="0">
              <a:buNone/>
            </a:pPr>
            <a:endParaRPr lang="fi-FI" dirty="0" smtClean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7664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Henkilöstön kuuleminen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69A5-9A2D-4D1E-AD5E-727D4DF37BEE}" type="datetime1">
              <a:rPr lang="fi-FI" smtClean="0"/>
              <a:t>3.10.2016</a:t>
            </a:fld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13</a:t>
            </a:fld>
            <a:endParaRPr lang="fi-FI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Yhteistoimintalain mukaiset kuulemistilaisuudet </a:t>
            </a:r>
            <a:r>
              <a:rPr lang="fi-FI" dirty="0"/>
              <a:t>18.4. ja </a:t>
            </a:r>
            <a:r>
              <a:rPr lang="fi-FI" dirty="0" smtClean="0"/>
              <a:t>25.4.</a:t>
            </a: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Henkilöstöinfo 22.6.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Kerrottiin suunnitelmien tilanne sekä keskeiset henkilöstö ja johtamisen työryhmässä työstetyt asiat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Työyksiköiden henkilöstökokoukset kevään ja kesän aikana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Palveluyksikköylihoitaja on käynyt jokaisessa työyksikössä keskustelemassa suunnitellusta muutoksesta ja sen vaikutuksista henkilöstöön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Jatkuva vuoropuhelu esimiesten ja henkilöstön kesken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Henkilöstö on kirjannut huolenaiheita ja kysymyksiä, joihin on vastattu kirjallisesti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3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99659" y="16808"/>
            <a:ext cx="7139136" cy="1143000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PA20:n ja PY230:n näkökulma suunniteltuun muutokseen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69A5-9A2D-4D1E-AD5E-727D4DF37BEE}" type="datetime1">
              <a:rPr lang="fi-FI" smtClean="0"/>
              <a:t>3.10.2016</a:t>
            </a:fld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14</a:t>
            </a:fld>
            <a:endParaRPr lang="fi-FI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1790954"/>
              </p:ext>
            </p:extLst>
          </p:nvPr>
        </p:nvGraphicFramePr>
        <p:xfrm>
          <a:off x="155510" y="1196751"/>
          <a:ext cx="8832981" cy="51189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6277"/>
                <a:gridCol w="3360373"/>
                <a:gridCol w="2976331"/>
              </a:tblGrid>
              <a:tr h="464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700" dirty="0" smtClean="0">
                          <a:effectLst/>
                        </a:rPr>
                        <a:t>Hyödyt</a:t>
                      </a:r>
                      <a:endParaRPr lang="fi-FI" sz="2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7" marR="649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700" dirty="0" smtClean="0">
                          <a:effectLst/>
                        </a:rPr>
                        <a:t>Huolenaiheet</a:t>
                      </a:r>
                      <a:endParaRPr lang="fi-FI" sz="2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7" marR="649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2700" dirty="0" smtClean="0">
                          <a:effectLst/>
                        </a:rPr>
                        <a:t>Reunaehdot</a:t>
                      </a:r>
                      <a:endParaRPr lang="fi-FI" sz="2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7" marR="64937" marT="0" marB="0"/>
                </a:tc>
              </a:tr>
              <a:tr h="207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</a:rPr>
                        <a:t> </a:t>
                      </a:r>
                      <a:endParaRPr lang="fi-F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7" marR="649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</a:rPr>
                        <a:t> </a:t>
                      </a:r>
                      <a:endParaRPr lang="fi-F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7" marR="649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</a:rPr>
                        <a:t> </a:t>
                      </a:r>
                      <a:endParaRPr lang="fi-FI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7" marR="64937" marT="0" marB="0"/>
                </a:tc>
              </a:tr>
              <a:tr h="894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b="0" dirty="0" smtClean="0">
                          <a:solidFill>
                            <a:schemeClr val="tx1"/>
                          </a:solidFill>
                          <a:effectLst/>
                        </a:rPr>
                        <a:t>Yhtenäiset vuosilomasuunnittelun ja sijaishankinnan käytännöt</a:t>
                      </a:r>
                      <a:endParaRPr lang="fi-FI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7" marR="649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Voimavarojen haaskaus (= päällekkäinen esimiestyö)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fi-FI" sz="1200" dirty="0">
                          <a:effectLst/>
                        </a:rPr>
                        <a:t>henkilöstöhallinnolliset tehtävät</a:t>
                      </a:r>
                      <a:endParaRPr lang="fi-FI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fi-FI" sz="1200" dirty="0">
                          <a:effectLst/>
                        </a:rPr>
                        <a:t>haastavat henkilöstöhallinnolliset asiat</a:t>
                      </a:r>
                      <a:endParaRPr lang="fi-F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7" marR="649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 smtClean="0">
                          <a:effectLst/>
                        </a:rPr>
                        <a:t>15  S- vakanssia </a:t>
                      </a:r>
                      <a:r>
                        <a:rPr lang="fi-FI" sz="1400" dirty="0">
                          <a:effectLst/>
                        </a:rPr>
                        <a:t>siirretään </a:t>
                      </a:r>
                      <a:r>
                        <a:rPr lang="fi-FI" sz="1400" dirty="0" smtClean="0">
                          <a:effectLst/>
                        </a:rPr>
                        <a:t>PY230:n perusmiehitykseen</a:t>
                      </a:r>
                      <a:endParaRPr lang="fi-F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7" marR="64937" marT="0" marB="0"/>
                </a:tc>
              </a:tr>
              <a:tr h="481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b="0" dirty="0">
                          <a:solidFill>
                            <a:schemeClr val="tx1"/>
                          </a:solidFill>
                          <a:effectLst/>
                        </a:rPr>
                        <a:t>Akuuttisijaisvälitys </a:t>
                      </a:r>
                      <a:r>
                        <a:rPr lang="fi-FI" sz="1400" b="0" dirty="0" smtClean="0">
                          <a:solidFill>
                            <a:schemeClr val="tx1"/>
                          </a:solidFill>
                          <a:effectLst/>
                        </a:rPr>
                        <a:t>palvelee myös tehohoitoa</a:t>
                      </a:r>
                      <a:endParaRPr lang="fi-FI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7" marR="649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Työntekijöiden näkökulmasta sekava esimiesrakenne </a:t>
                      </a:r>
                      <a:endParaRPr lang="fi-F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7" marR="649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Osallistuminen </a:t>
                      </a:r>
                      <a:r>
                        <a:rPr lang="fi-FI" sz="1400" dirty="0" smtClean="0">
                          <a:effectLst/>
                        </a:rPr>
                        <a:t>PY101:n osastonhoitajan </a:t>
                      </a:r>
                      <a:r>
                        <a:rPr lang="fi-FI" sz="1400" dirty="0">
                          <a:effectLst/>
                        </a:rPr>
                        <a:t>valintaprosessiin</a:t>
                      </a:r>
                      <a:endParaRPr lang="fi-F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7" marR="64937" marT="0" marB="0"/>
                </a:tc>
              </a:tr>
              <a:tr h="1307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b="0" dirty="0" smtClean="0">
                          <a:solidFill>
                            <a:schemeClr val="tx1"/>
                          </a:solidFill>
                          <a:effectLst/>
                        </a:rPr>
                        <a:t>Esimiestyötä voidaan kohdistaa </a:t>
                      </a:r>
                      <a:r>
                        <a:rPr lang="fi-FI" sz="1400" b="0" dirty="0">
                          <a:solidFill>
                            <a:schemeClr val="tx1"/>
                          </a:solidFill>
                          <a:effectLst/>
                        </a:rPr>
                        <a:t>entistä enemmän mm. kehittämiseen </a:t>
                      </a:r>
                      <a:endParaRPr lang="fi-FI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7" marR="649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Kustannukset nousevat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fi-FI" sz="1200" dirty="0" smtClean="0">
                          <a:effectLst/>
                        </a:rPr>
                        <a:t>Osastonhoitaja</a:t>
                      </a:r>
                      <a:endParaRPr lang="fi-FI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fi-FI" sz="1200" dirty="0" smtClean="0">
                          <a:effectLst/>
                        </a:rPr>
                        <a:t>arvioitu nettokustannus sairaanhoitaja-työpanoksen lisääntymisestä 30 </a:t>
                      </a:r>
                      <a:r>
                        <a:rPr lang="fi-FI" sz="1200" dirty="0" err="1" smtClean="0">
                          <a:effectLst/>
                        </a:rPr>
                        <a:t>k€/v</a:t>
                      </a:r>
                      <a:r>
                        <a:rPr lang="fi-FI" sz="1200" dirty="0" smtClean="0">
                          <a:effectLst/>
                        </a:rPr>
                        <a:t> (akuuttisijaisvälitys tehohoidossa)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</a:pPr>
                      <a:endParaRPr lang="fi-F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7" marR="649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Muutoksen </a:t>
                      </a:r>
                      <a:r>
                        <a:rPr lang="fi-FI" sz="1400" dirty="0" smtClean="0">
                          <a:effectLst/>
                        </a:rPr>
                        <a:t>arviointi (PY230 &amp; PY101)</a:t>
                      </a:r>
                      <a:endParaRPr lang="fi-F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7" marR="64937" marT="0" marB="0"/>
                </a:tc>
              </a:tr>
              <a:tr h="7223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b="0" dirty="0" smtClean="0">
                          <a:solidFill>
                            <a:schemeClr val="tx1"/>
                          </a:solidFill>
                          <a:effectLst/>
                        </a:rPr>
                        <a:t>Sijaisten osaamisen taso nousee  ja  hoidon laatu paranee</a:t>
                      </a:r>
                      <a:endParaRPr lang="fi-FI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7" marR="649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Priorisoiko </a:t>
                      </a:r>
                      <a:r>
                        <a:rPr lang="fi-FI" sz="1400" dirty="0" smtClean="0">
                          <a:effectLst/>
                        </a:rPr>
                        <a:t>PY101 </a:t>
                      </a:r>
                      <a:r>
                        <a:rPr lang="fi-FI" sz="1400" dirty="0">
                          <a:effectLst/>
                        </a:rPr>
                        <a:t>riittävästi akuuttihoidon henkilöstötarpeet ?</a:t>
                      </a:r>
                      <a:endParaRPr lang="fi-F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7" marR="649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 smtClean="0">
                          <a:effectLst/>
                        </a:rPr>
                        <a:t>PA20:lle raamin lisärahoitus noin </a:t>
                      </a:r>
                      <a:br>
                        <a:rPr lang="fi-FI" sz="1400" dirty="0" smtClean="0">
                          <a:effectLst/>
                        </a:rPr>
                      </a:br>
                      <a:r>
                        <a:rPr lang="fi-FI" sz="1400" dirty="0" smtClean="0">
                          <a:effectLst/>
                        </a:rPr>
                        <a:t>100 </a:t>
                      </a:r>
                      <a:r>
                        <a:rPr lang="fi-FI" sz="1400" dirty="0" err="1" smtClean="0">
                          <a:effectLst/>
                        </a:rPr>
                        <a:t>k€/v</a:t>
                      </a:r>
                      <a:endParaRPr lang="fi-F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7" marR="64937" marT="0" marB="0"/>
                </a:tc>
              </a:tr>
              <a:tr h="963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b="0" dirty="0" smtClean="0">
                          <a:solidFill>
                            <a:schemeClr val="tx1"/>
                          </a:solidFill>
                          <a:effectLst/>
                        </a:rPr>
                        <a:t>Tehohoidon vakituisen henkilökunnan työsidonnaisuus vähenee (äkillisten</a:t>
                      </a:r>
                      <a:r>
                        <a:rPr lang="fi-FI" sz="14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poissaolojen järjestelyt)</a:t>
                      </a:r>
                      <a:endParaRPr lang="fi-FI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7" marR="649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 smtClean="0">
                          <a:effectLst/>
                        </a:rPr>
                        <a:t> </a:t>
                      </a:r>
                      <a:endParaRPr lang="fi-F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7" marR="649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400" dirty="0">
                          <a:effectLst/>
                        </a:rPr>
                        <a:t> </a:t>
                      </a:r>
                      <a:endParaRPr lang="fi-FI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37" marR="6493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42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Yhteenveto</a:t>
            </a:r>
            <a:endParaRPr lang="en-GB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E4DE-9E8A-4812-9F6C-6CFD8552A494}" type="datetime1">
              <a:rPr lang="fi-FI" smtClean="0"/>
              <a:t>3.10.2016</a:t>
            </a:fld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15</a:t>
            </a:fld>
            <a:endParaRPr lang="fi-FI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637112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Hallintoylihoitaja esittää Kuntayhtymän hallitukselle, että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HR –</a:t>
            </a:r>
            <a:r>
              <a:rPr lang="fi-FI" smtClean="0"/>
              <a:t>toimintamalli laajennetaan PY230 alueelle </a:t>
            </a:r>
            <a:r>
              <a:rPr lang="fi-FI" dirty="0" smtClean="0"/>
              <a:t>v. 2017 alusta alkaen, jolloin yksikön sisäiset sijaiset ja määräaikainen hoitohenkilöstö siirtyvät Hoitotyön palveluyksikköön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s</a:t>
            </a:r>
            <a:r>
              <a:rPr lang="fi-FI" dirty="0" smtClean="0"/>
              <a:t>amalla käynnistetään valmistelutyö toiminnan laajentamiseksi koko </a:t>
            </a:r>
            <a:r>
              <a:rPr lang="fi-FI" dirty="0" err="1" smtClean="0"/>
              <a:t>KYSiin</a:t>
            </a:r>
            <a:r>
              <a:rPr lang="fi-FI" dirty="0" smtClean="0"/>
              <a:t> v. 2018 alusta alkaen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i-FI" dirty="0" smtClean="0"/>
              <a:t>Toimintamalli on POSOTE -yhteensopiva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Muutosprosessin johtamisessa ja toimeenpanossa noudatetaan samoja periaatteita kaikkien palveluyksiköiden kanssa. </a:t>
            </a:r>
          </a:p>
        </p:txBody>
      </p:sp>
    </p:spTree>
    <p:extLst>
      <p:ext uri="{BB962C8B-B14F-4D97-AF65-F5344CB8AC3E}">
        <p14:creationId xmlns:p14="http://schemas.microsoft.com/office/powerpoint/2010/main" val="1865888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Tausta</a:t>
            </a:r>
            <a:endParaRPr lang="en-GB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E4DE-9E8A-4812-9F6C-6CFD8552A494}" type="datetime1">
              <a:rPr lang="fi-FI" smtClean="0"/>
              <a:t>3.10.2016</a:t>
            </a:fld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2</a:t>
            </a:fld>
            <a:endParaRPr lang="fi-FI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fi-FI" dirty="0" smtClean="0"/>
              <a:t>tuottavuusohjelma: </a:t>
            </a:r>
            <a:r>
              <a:rPr lang="fi-FI" dirty="0" smtClean="0"/>
              <a:t>h</a:t>
            </a:r>
            <a:r>
              <a:rPr lang="fi-FI" dirty="0" smtClean="0"/>
              <a:t>oitotyön tuottavuuden lisääminen keskittämällä sijaishenkilöstön rekrytointi ja työskentelyn koordinointi</a:t>
            </a:r>
            <a:endParaRPr lang="fi-FI" dirty="0" smtClean="0"/>
          </a:p>
          <a:p>
            <a:pPr>
              <a:buFontTx/>
              <a:buChar char="-"/>
            </a:pPr>
            <a:r>
              <a:rPr lang="fi-FI" dirty="0" smtClean="0"/>
              <a:t>muutoksen valmistelu v. 2014 </a:t>
            </a:r>
          </a:p>
          <a:p>
            <a:pPr>
              <a:buFontTx/>
              <a:buChar char="-"/>
            </a:pPr>
            <a:r>
              <a:rPr lang="fi-FI" dirty="0" err="1" smtClean="0"/>
              <a:t>shp:n</a:t>
            </a:r>
            <a:r>
              <a:rPr lang="fi-FI" dirty="0" smtClean="0"/>
              <a:t> hallituksen päätös 18.8.2014 HPY:n perustamisesta ja toiminnan </a:t>
            </a:r>
            <a:r>
              <a:rPr lang="fi-FI" dirty="0" err="1" smtClean="0"/>
              <a:t>pilotoinnista</a:t>
            </a:r>
            <a:r>
              <a:rPr lang="fi-FI" dirty="0" smtClean="0"/>
              <a:t> PA10:n alueella</a:t>
            </a:r>
          </a:p>
          <a:p>
            <a:pPr>
              <a:buFontTx/>
              <a:buChar char="-"/>
            </a:pPr>
            <a:r>
              <a:rPr lang="fi-FI" dirty="0" smtClean="0"/>
              <a:t>pilottivuosi 2015, toiminnan arviointi ja tulokset</a:t>
            </a:r>
          </a:p>
          <a:p>
            <a:pPr>
              <a:buFontTx/>
              <a:buChar char="-"/>
            </a:pPr>
            <a:r>
              <a:rPr lang="fi-FI" dirty="0" smtClean="0"/>
              <a:t>v. 2016 aikana valmisteltu yhteistoimintamenettelyssä toimintamallin laajentaminen päivystyksen ja tehohoidon palveluyksikköön v. 2017 alusta alkaen</a:t>
            </a:r>
          </a:p>
          <a:p>
            <a:pPr>
              <a:buFontTx/>
              <a:buChar char="-"/>
            </a:pPr>
            <a:r>
              <a:rPr lang="fi-FI" dirty="0" smtClean="0"/>
              <a:t>tavoitteena on, että </a:t>
            </a:r>
            <a:r>
              <a:rPr lang="fi-FI" dirty="0"/>
              <a:t>kaikissa </a:t>
            </a:r>
            <a:r>
              <a:rPr lang="fi-FI" dirty="0" err="1"/>
              <a:t>KYSin</a:t>
            </a:r>
            <a:r>
              <a:rPr lang="fi-FI" dirty="0"/>
              <a:t> hoidollisissa yksiköissä </a:t>
            </a:r>
            <a:r>
              <a:rPr lang="fi-FI" dirty="0" smtClean="0"/>
              <a:t>on v</a:t>
            </a:r>
            <a:r>
              <a:rPr lang="fi-FI" dirty="0"/>
              <a:t>. 2018 alusta </a:t>
            </a:r>
            <a:r>
              <a:rPr lang="fi-FI" dirty="0" smtClean="0"/>
              <a:t>alkaen käytössä yhtenäinen sijaishenkilöstövoimavarojen hallintamalli </a:t>
            </a:r>
          </a:p>
          <a:p>
            <a:pPr>
              <a:buFontTx/>
              <a:buChar char="-"/>
            </a:pPr>
            <a:endParaRPr lang="en-GB" dirty="0"/>
          </a:p>
        </p:txBody>
      </p:sp>
      <p:sp>
        <p:nvSpPr>
          <p:cNvPr id="6" name="Nuoli oikealle 5"/>
          <p:cNvSpPr/>
          <p:nvPr/>
        </p:nvSpPr>
        <p:spPr>
          <a:xfrm>
            <a:off x="395536" y="436510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752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Eteneminen kohti yhtenäistä HR -toimintamallia</a:t>
            </a:r>
            <a:endParaRPr lang="en-GB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E4DE-9E8A-4812-9F6C-6CFD8552A494}" type="datetime1">
              <a:rPr lang="fi-FI" smtClean="0"/>
              <a:t>3.10.2016</a:t>
            </a:fld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3</a:t>
            </a:fld>
            <a:endParaRPr lang="fi-FI"/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9464100"/>
              </p:ext>
            </p:extLst>
          </p:nvPr>
        </p:nvGraphicFramePr>
        <p:xfrm>
          <a:off x="395536" y="1484784"/>
          <a:ext cx="8291265" cy="4641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kstiruutu 7"/>
          <p:cNvSpPr txBox="1"/>
          <p:nvPr/>
        </p:nvSpPr>
        <p:spPr>
          <a:xfrm>
            <a:off x="6444208" y="3284984"/>
            <a:ext cx="12241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 smtClean="0"/>
              <a:t>v. 2018 </a:t>
            </a:r>
          </a:p>
          <a:p>
            <a:r>
              <a:rPr lang="fi-FI" sz="1200" b="1" dirty="0" smtClean="0"/>
              <a:t>käytössä</a:t>
            </a:r>
          </a:p>
          <a:p>
            <a:r>
              <a:rPr lang="fi-FI" sz="1200" b="1" dirty="0" smtClean="0"/>
              <a:t>yhtenäinen</a:t>
            </a:r>
          </a:p>
          <a:p>
            <a:r>
              <a:rPr lang="fi-FI" sz="1200" b="1" dirty="0" smtClean="0"/>
              <a:t>HR- malli koko</a:t>
            </a:r>
          </a:p>
          <a:p>
            <a:r>
              <a:rPr lang="fi-FI" sz="1200" b="1" dirty="0" err="1" smtClean="0"/>
              <a:t>KYSissä</a:t>
            </a:r>
            <a:endParaRPr lang="en-GB" sz="1200" b="1" dirty="0"/>
          </a:p>
        </p:txBody>
      </p:sp>
      <p:sp>
        <p:nvSpPr>
          <p:cNvPr id="9" name="5-sakarainen tähti 8"/>
          <p:cNvSpPr/>
          <p:nvPr/>
        </p:nvSpPr>
        <p:spPr>
          <a:xfrm>
            <a:off x="6434844" y="1988840"/>
            <a:ext cx="936104" cy="1008112"/>
          </a:xfrm>
          <a:prstGeom prst="star5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695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TOIMINNAN TAVOITTEET 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E4DE-9E8A-4812-9F6C-6CFD8552A494}" type="datetime1">
              <a:rPr lang="fi-FI" smtClean="0"/>
              <a:t>3.10.2016</a:t>
            </a:fld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4</a:t>
            </a:fld>
            <a:endParaRPr lang="fi-FI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1547664" y="2060848"/>
            <a:ext cx="6696744" cy="4065315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sz="2400" dirty="0"/>
              <a:t>H</a:t>
            </a:r>
            <a:r>
              <a:rPr lang="fi-FI" sz="2400" dirty="0" smtClean="0"/>
              <a:t>enkilöstömenojen hallinta</a:t>
            </a:r>
          </a:p>
          <a:p>
            <a:pPr marL="914400" lvl="2" indent="0">
              <a:buNone/>
            </a:pPr>
            <a:endParaRPr lang="fi-FI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fi-FI" sz="2400" dirty="0"/>
              <a:t>H</a:t>
            </a:r>
            <a:r>
              <a:rPr lang="fi-FI" sz="2400" dirty="0" smtClean="0"/>
              <a:t>enkilötyön tuottavuuden lisääminen </a:t>
            </a:r>
          </a:p>
          <a:p>
            <a:pPr marL="914400" lvl="2" indent="0">
              <a:buNone/>
            </a:pPr>
            <a:r>
              <a:rPr lang="fi-FI" sz="2400" dirty="0" smtClean="0"/>
              <a:t>	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400" dirty="0"/>
              <a:t>Hoitotyön </a:t>
            </a:r>
            <a:r>
              <a:rPr lang="fi-FI" sz="2400" dirty="0" smtClean="0"/>
              <a:t>laadun, henkilöstön </a:t>
            </a:r>
            <a:r>
              <a:rPr lang="fi-FI" sz="2400" dirty="0" err="1" smtClean="0"/>
              <a:t>työhyvinvoinnin</a:t>
            </a:r>
            <a:r>
              <a:rPr lang="fi-FI" sz="2400" dirty="0" smtClean="0"/>
              <a:t> ja potilasturvallisuuden parantaminen</a:t>
            </a:r>
          </a:p>
          <a:p>
            <a:pPr marL="514350" indent="-514350">
              <a:buFont typeface="+mj-lt"/>
              <a:buAutoNum type="arabicPeriod"/>
            </a:pPr>
            <a:endParaRPr lang="fi-FI" sz="2400" dirty="0"/>
          </a:p>
          <a:p>
            <a:pPr marL="514350" indent="-514350">
              <a:buFont typeface="+mj-lt"/>
              <a:buAutoNum type="arabicPeriod"/>
            </a:pPr>
            <a:r>
              <a:rPr lang="fi-FI" sz="2400" dirty="0" smtClean="0"/>
              <a:t>Hoitotyön lähijohtamisen uudistaminen</a:t>
            </a:r>
          </a:p>
        </p:txBody>
      </p:sp>
    </p:spTree>
    <p:extLst>
      <p:ext uri="{BB962C8B-B14F-4D97-AF65-F5344CB8AC3E}">
        <p14:creationId xmlns:p14="http://schemas.microsoft.com/office/powerpoint/2010/main" val="3438999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PILOTOINNIN TULOKSET 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E4DE-9E8A-4812-9F6C-6CFD8552A494}" type="datetime1">
              <a:rPr lang="fi-FI" smtClean="0"/>
              <a:t>3.10.2016</a:t>
            </a:fld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5</a:t>
            </a:fld>
            <a:endParaRPr lang="fi-FI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1403648" y="1556792"/>
            <a:ext cx="7128792" cy="5040560"/>
          </a:xfrm>
        </p:spPr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Henkilöstömenot pysyivät hallinnassa, </a:t>
            </a:r>
            <a:r>
              <a:rPr lang="fi-FI" dirty="0" smtClean="0"/>
              <a:t>säästötavoitteesta </a:t>
            </a:r>
            <a:r>
              <a:rPr lang="fi-FI" dirty="0"/>
              <a:t>toteutui 1,2 M</a:t>
            </a:r>
            <a:r>
              <a:rPr lang="fi-FI" dirty="0" smtClean="0"/>
              <a:t>€ </a:t>
            </a: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Henkilötyön </a:t>
            </a:r>
            <a:r>
              <a:rPr lang="fi-FI" dirty="0"/>
              <a:t>tuottavuus parani 2% (palkat tai työpanos/hoidetut potilaat</a:t>
            </a:r>
            <a:r>
              <a:rPr lang="fi-FI" dirty="0" smtClean="0"/>
              <a:t>)</a:t>
            </a:r>
            <a:r>
              <a:rPr lang="fi-FI" dirty="0"/>
              <a:t> </a:t>
            </a:r>
            <a:endParaRPr lang="fi-FI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Henkilöstön </a:t>
            </a:r>
            <a:r>
              <a:rPr lang="fi-FI" dirty="0"/>
              <a:t>liikkuvuus lisääntyi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Yksiköiden ilmoittamat sijaistarpeet täytettiin yli 80%:sesti</a:t>
            </a: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L</a:t>
            </a:r>
            <a:r>
              <a:rPr lang="fi-FI" dirty="0" smtClean="0"/>
              <a:t>yhytaikaisten sijaisten käyttö </a:t>
            </a:r>
            <a:r>
              <a:rPr lang="fi-FI" dirty="0"/>
              <a:t>väheni 40%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Sairauslomat vähenivät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Lähijohtamista vakioitiin (henkilöstöjohtamisen käsikirja)</a:t>
            </a: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Toimintaa ja tuloksia arvioitiin monesta eri näkökulmasta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600" dirty="0" err="1" smtClean="0"/>
              <a:t>HPYn</a:t>
            </a:r>
            <a:r>
              <a:rPr lang="fi-FI" sz="2600" dirty="0" smtClean="0"/>
              <a:t> työntekijät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600" dirty="0"/>
              <a:t>O</a:t>
            </a:r>
            <a:r>
              <a:rPr lang="fi-FI" sz="2600" dirty="0" smtClean="0"/>
              <a:t>sastonhoitajat ja ylihoitajat</a:t>
            </a:r>
            <a:endParaRPr lang="fi-FI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600" dirty="0"/>
              <a:t>T</a:t>
            </a:r>
            <a:r>
              <a:rPr lang="fi-FI" sz="2600" dirty="0" smtClean="0"/>
              <a:t>alous</a:t>
            </a:r>
            <a:endParaRPr lang="fi-FI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600" dirty="0"/>
              <a:t>S</a:t>
            </a:r>
            <a:r>
              <a:rPr lang="fi-FI" sz="2600" dirty="0" smtClean="0"/>
              <a:t>isäinen tarkastus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600" dirty="0"/>
              <a:t>U</a:t>
            </a:r>
            <a:r>
              <a:rPr lang="fi-FI" sz="2600" dirty="0" smtClean="0"/>
              <a:t>lkoinen </a:t>
            </a:r>
            <a:r>
              <a:rPr lang="fi-FI" sz="2600" dirty="0" err="1" smtClean="0"/>
              <a:t>auditointi</a:t>
            </a:r>
            <a:r>
              <a:rPr lang="fi-FI" sz="2600" dirty="0" smtClean="0"/>
              <a:t> 12/2015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Kehittämiskohteita on tunnistettu ja toimintamallia kehitetään edelleen yhteistoiminnassa </a:t>
            </a: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9989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HPY:n ulkoinen </a:t>
            </a:r>
            <a:r>
              <a:rPr lang="fi-FI" dirty="0" err="1" smtClean="0"/>
              <a:t>auditointi</a:t>
            </a:r>
            <a:r>
              <a:rPr lang="fi-FI" dirty="0"/>
              <a:t> </a:t>
            </a:r>
            <a:r>
              <a:rPr lang="fi-FI" dirty="0" smtClean="0"/>
              <a:t>12/2015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547664" y="1484784"/>
            <a:ext cx="3456384" cy="464137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i-FI" dirty="0" smtClean="0"/>
              <a:t>VAHVUUDET: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malli saatu hyvin toimimaan; perehdytys ja osaamisen kehittäminen, selkeät vastuut, kokouskäytännöt, pelisäännöt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suunnitelmallisuus, </a:t>
            </a:r>
            <a:r>
              <a:rPr lang="fi-FI" dirty="0" smtClean="0"/>
              <a:t>vuosikello käytössä</a:t>
            </a: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henkilöstö mukana suunnittelussa – nopeutti käynnistystä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vahva yhteishenki, esimiestyön tuki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jatkuva kehittäminen analyyseihin </a:t>
            </a:r>
            <a:r>
              <a:rPr lang="fi-FI" dirty="0" smtClean="0"/>
              <a:t>ja arviointitietoon perustuen</a:t>
            </a: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vaste akuutteihin sijaistarpeisiin yli 80%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säästötavoitteiden saavuttaminen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540B1-A23B-4312-8D1D-7A27E911C169}" type="datetime1">
              <a:rPr lang="fi-FI" smtClean="0"/>
              <a:t>3.10.2016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6</a:t>
            </a:fld>
            <a:endParaRPr lang="fi-FI"/>
          </a:p>
        </p:txBody>
      </p:sp>
      <p:sp>
        <p:nvSpPr>
          <p:cNvPr id="6" name="Sisällön paikkamerkki 5"/>
          <p:cNvSpPr>
            <a:spLocks noGrp="1"/>
          </p:cNvSpPr>
          <p:nvPr>
            <p:ph sz="half" idx="13"/>
          </p:nvPr>
        </p:nvSpPr>
        <p:spPr>
          <a:xfrm>
            <a:off x="5148064" y="1484784"/>
            <a:ext cx="3542928" cy="4669979"/>
          </a:xfrm>
        </p:spPr>
        <p:txBody>
          <a:bodyPr/>
          <a:lstStyle/>
          <a:p>
            <a:pPr marL="0" indent="0">
              <a:buNone/>
            </a:pPr>
            <a:r>
              <a:rPr lang="fi-FI" sz="1800" dirty="0" smtClean="0"/>
              <a:t>KEHITTÄMISKOHTEET: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1800" dirty="0" smtClean="0"/>
              <a:t>yhteistyön </a:t>
            </a:r>
            <a:r>
              <a:rPr lang="fi-FI" sz="1800" dirty="0"/>
              <a:t>syventäminen eri yksiköiden välillä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1800" dirty="0"/>
              <a:t>systemaattiset yhteiset </a:t>
            </a:r>
            <a:r>
              <a:rPr lang="fi-FI" sz="1800" dirty="0" smtClean="0"/>
              <a:t>käytännöt koko </a:t>
            </a:r>
            <a:r>
              <a:rPr lang="fi-FI" sz="1800" dirty="0" err="1" smtClean="0"/>
              <a:t>KYSiin</a:t>
            </a:r>
            <a:endParaRPr lang="fi-FI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fi-FI" sz="1800" dirty="0"/>
              <a:t>toiminnasta kertyvän </a:t>
            </a:r>
            <a:r>
              <a:rPr lang="fi-FI" sz="1800" dirty="0" smtClean="0"/>
              <a:t>tiedon </a:t>
            </a:r>
            <a:r>
              <a:rPr lang="fi-FI" sz="1800" dirty="0"/>
              <a:t>hyödyntäminen viestinnässä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86983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Vuoden 2016 toiminta vs. 2015</a:t>
            </a:r>
            <a:endParaRPr lang="en-GB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E4DE-9E8A-4812-9F6C-6CFD8552A494}" type="datetime1">
              <a:rPr lang="fi-FI" smtClean="0"/>
              <a:t>3.10.2016</a:t>
            </a:fld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7</a:t>
            </a:fld>
            <a:endParaRPr lang="fi-FI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1547664" y="1484784"/>
            <a:ext cx="7139136" cy="5256584"/>
          </a:xfrm>
        </p:spPr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yhtenäinen HR -toimintamalli vakiintunut PA10:lle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HPY:n v. 2016 palkkaraami 700 000€ pienempi kuin v. 2015 toteuma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edellyttäisi toiminnan supistamista ja 14 </a:t>
            </a:r>
            <a:r>
              <a:rPr lang="fi-FI" dirty="0" err="1" smtClean="0"/>
              <a:t>htv:n</a:t>
            </a:r>
            <a:r>
              <a:rPr lang="fi-FI" dirty="0" smtClean="0"/>
              <a:t> vähentämistä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lyhytaikaisten sijaisten kysyntä lisääntynyt  8%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v. 2015 vastattu 81%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v. 2016 vastattu 80%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varahenkilöstö tehokkaassa käytössä!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err="1" smtClean="0"/>
              <a:t>HPYn</a:t>
            </a:r>
            <a:r>
              <a:rPr lang="fi-FI" dirty="0" smtClean="0"/>
              <a:t> kautta palkattujen lyhytaikaisten sijaisten palkat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1-7/2015 	217 838€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1-7/2016 	232 015€ (+14 177€)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henkilöstö liikkuu ja antaa apua toiseen yksikköön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v. 2015 	24 </a:t>
            </a:r>
            <a:r>
              <a:rPr lang="fi-FI" dirty="0" err="1" smtClean="0"/>
              <a:t>työvuoroa/vk</a:t>
            </a:r>
            <a:endParaRPr lang="fi-FI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v. 2016 	28 </a:t>
            </a:r>
            <a:r>
              <a:rPr lang="fi-FI" dirty="0" err="1" smtClean="0"/>
              <a:t>työvuoroa/vk</a:t>
            </a:r>
            <a:endParaRPr lang="fi-FI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osaamista laajennetaan työkierron avulla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v. 2015	79 työntekijää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v. 2016 	89 työntekijää</a:t>
            </a:r>
          </a:p>
          <a:p>
            <a:pPr marL="457200" lvl="1" indent="0">
              <a:buNone/>
            </a:pPr>
            <a:endParaRPr lang="fi-FI" dirty="0" smtClean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9498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Määräaikaisen hoitohenkilöstön työpanos </a:t>
            </a:r>
            <a:r>
              <a:rPr lang="fi-FI" dirty="0" smtClean="0"/>
              <a:t>+30 </a:t>
            </a:r>
            <a:r>
              <a:rPr lang="fi-FI" dirty="0" err="1" smtClean="0"/>
              <a:t>htv</a:t>
            </a:r>
            <a:endParaRPr lang="en-GB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E4DE-9E8A-4812-9F6C-6CFD8552A494}" type="datetime1">
              <a:rPr lang="fi-FI" smtClean="0"/>
              <a:t>3.10.2016</a:t>
            </a:fld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8</a:t>
            </a:fld>
            <a:endParaRPr lang="fi-FI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3672408" cy="4453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56792"/>
            <a:ext cx="4176464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iruutu 5"/>
          <p:cNvSpPr txBox="1"/>
          <p:nvPr/>
        </p:nvSpPr>
        <p:spPr>
          <a:xfrm>
            <a:off x="1259632" y="2348880"/>
            <a:ext cx="15403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smtClean="0"/>
              <a:t>akuuttisijaisvälitys + 2</a:t>
            </a:r>
          </a:p>
          <a:p>
            <a:r>
              <a:rPr lang="fi-FI" sz="1200" dirty="0" err="1" smtClean="0"/>
              <a:t>syöpät.pkl</a:t>
            </a:r>
            <a:r>
              <a:rPr lang="fi-FI" sz="1200" dirty="0" smtClean="0"/>
              <a:t> +2</a:t>
            </a:r>
            <a:endParaRPr lang="en-GB" sz="1200" dirty="0"/>
          </a:p>
        </p:txBody>
      </p:sp>
      <p:sp>
        <p:nvSpPr>
          <p:cNvPr id="7" name="Tekstiruutu 6"/>
          <p:cNvSpPr txBox="1"/>
          <p:nvPr/>
        </p:nvSpPr>
        <p:spPr>
          <a:xfrm>
            <a:off x="5796136" y="2204864"/>
            <a:ext cx="1595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smtClean="0"/>
              <a:t>anestesia- ja </a:t>
            </a:r>
            <a:r>
              <a:rPr lang="fi-FI" sz="1200" dirty="0" err="1" smtClean="0"/>
              <a:t>leikk</a:t>
            </a:r>
            <a:r>
              <a:rPr lang="fi-FI" sz="1200" dirty="0" smtClean="0"/>
              <a:t>. +16</a:t>
            </a:r>
          </a:p>
          <a:p>
            <a:r>
              <a:rPr lang="fi-FI" sz="1200" dirty="0" smtClean="0"/>
              <a:t>kuvantaminen +6</a:t>
            </a:r>
          </a:p>
          <a:p>
            <a:r>
              <a:rPr lang="fi-FI" sz="1200" dirty="0" smtClean="0"/>
              <a:t>kuntoutus +3,5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277689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Hoitotyön palveluyksikön toiminnan laajentaminen</a:t>
            </a:r>
            <a:endParaRPr lang="en-GB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E4DE-9E8A-4812-9F6C-6CFD8552A494}" type="datetime1">
              <a:rPr lang="fi-FI" smtClean="0"/>
              <a:t>3.10.2016</a:t>
            </a:fld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53B8F-F37B-4582-A0C4-48C9C6EA476F}" type="slidenum">
              <a:rPr lang="fi-FI" smtClean="0"/>
              <a:t>9</a:t>
            </a:fld>
            <a:endParaRPr lang="fi-FI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1547664" y="2636912"/>
            <a:ext cx="7139136" cy="3489251"/>
          </a:xfrm>
        </p:spPr>
        <p:txBody>
          <a:bodyPr/>
          <a:lstStyle/>
          <a:p>
            <a:pPr marL="0" indent="0" algn="ctr">
              <a:buNone/>
            </a:pPr>
            <a:r>
              <a:rPr lang="fi-FI" i="1" dirty="0" smtClean="0"/>
              <a:t>” Muutos on aina vaikea </a:t>
            </a:r>
          </a:p>
          <a:p>
            <a:pPr marL="0" indent="0" algn="ctr">
              <a:buNone/>
            </a:pPr>
            <a:r>
              <a:rPr lang="fi-FI" i="1" dirty="0" smtClean="0"/>
              <a:t>tai erittäin vaikea”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026492652"/>
      </p:ext>
    </p:extLst>
  </p:cSld>
  <p:clrMapOvr>
    <a:masterClrMapping/>
  </p:clrMapOvr>
</p:sld>
</file>

<file path=ppt/theme/theme1.xml><?xml version="1.0" encoding="utf-8"?>
<a:theme xmlns:a="http://schemas.openxmlformats.org/drawingml/2006/main" name="Esitysmalli">
  <a:themeElements>
    <a:clrScheme name="KYSväri">
      <a:dk1>
        <a:sysClr val="windowText" lastClr="000000"/>
      </a:dk1>
      <a:lt1>
        <a:sysClr val="window" lastClr="FFFFFF"/>
      </a:lt1>
      <a:dk2>
        <a:srgbClr val="7F7F7F"/>
      </a:dk2>
      <a:lt2>
        <a:srgbClr val="EEECE1"/>
      </a:lt2>
      <a:accent1>
        <a:srgbClr val="5EB6E4"/>
      </a:accent1>
      <a:accent2>
        <a:srgbClr val="FECB00"/>
      </a:accent2>
      <a:accent3>
        <a:srgbClr val="C60C30"/>
      </a:accent3>
      <a:accent4>
        <a:srgbClr val="1E1E1E"/>
      </a:accent4>
      <a:accent5>
        <a:srgbClr val="0066CC"/>
      </a:accent5>
      <a:accent6>
        <a:srgbClr val="7E7E7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Esitysmalli</Template>
  <TotalTime>746</TotalTime>
  <Words>763</Words>
  <Application>Microsoft Office PowerPoint</Application>
  <PresentationFormat>Näytössä katseltava diaesitys (4:3)</PresentationFormat>
  <Paragraphs>186</Paragraphs>
  <Slides>15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16" baseType="lpstr">
      <vt:lpstr>Esitysmalli</vt:lpstr>
      <vt:lpstr>HOITOTYÖN PALVELUYKSIKÖN  TOIMINNAN LAAJENTAMINEN  10.10.2016  Kuntayhtymän hallitus</vt:lpstr>
      <vt:lpstr>Tausta</vt:lpstr>
      <vt:lpstr>Eteneminen kohti yhtenäistä HR -toimintamallia</vt:lpstr>
      <vt:lpstr>TOIMINNAN TAVOITTEET </vt:lpstr>
      <vt:lpstr>PILOTOINNIN TULOKSET </vt:lpstr>
      <vt:lpstr>HPY:n ulkoinen auditointi 12/2015 </vt:lpstr>
      <vt:lpstr>Vuoden 2016 toiminta vs. 2015</vt:lpstr>
      <vt:lpstr>Määräaikaisen hoitohenkilöstön työpanos +30 htv</vt:lpstr>
      <vt:lpstr>Hoitotyön palveluyksikön toiminnan laajentaminen</vt:lpstr>
      <vt:lpstr>Muutos on prosessi, johon liittyy epävarmuutta ja tunnetiloja</vt:lpstr>
      <vt:lpstr>Suunnittelun eteneminen v. 2016</vt:lpstr>
      <vt:lpstr>Suunnittelun eteneminen</vt:lpstr>
      <vt:lpstr>Henkilöstön kuuleminen</vt:lpstr>
      <vt:lpstr>PA20:n ja PY230:n näkökulma suunniteltuun muutokseen</vt:lpstr>
      <vt:lpstr>Yhteenveto</vt:lpstr>
    </vt:vector>
  </TitlesOfParts>
  <Company>PSSHP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HOITOTYÖN PALVELUYKSIKÖN TOIMINTA JA TALOUS</dc:title>
  <dc:creator>Kantanen Anne</dc:creator>
  <dc:description>PowerPOint esitysmalli</dc:description>
  <cp:lastModifiedBy>adminjusa</cp:lastModifiedBy>
  <cp:revision>62</cp:revision>
  <dcterms:created xsi:type="dcterms:W3CDTF">2016-02-04T10:37:53Z</dcterms:created>
  <dcterms:modified xsi:type="dcterms:W3CDTF">2016-10-03T10:50:07Z</dcterms:modified>
</cp:coreProperties>
</file>