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  <p:sldMasterId id="2147483682" r:id="rId3"/>
    <p:sldMasterId id="2147483685" r:id="rId4"/>
    <p:sldMasterId id="2147483688" r:id="rId5"/>
  </p:sldMasterIdLst>
  <p:notesMasterIdLst>
    <p:notesMasterId r:id="rId10"/>
  </p:notesMasterIdLst>
  <p:sldIdLst>
    <p:sldId id="276" r:id="rId6"/>
    <p:sldId id="277" r:id="rId7"/>
    <p:sldId id="272" r:id="rId8"/>
    <p:sldId id="274" r:id="rId9"/>
  </p:sldIdLst>
  <p:sldSz cx="6858000" cy="51435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0" autoAdjust="0"/>
    <p:restoredTop sz="94163" autoAdjust="0"/>
  </p:normalViewPr>
  <p:slideViewPr>
    <p:cSldViewPr>
      <p:cViewPr>
        <p:scale>
          <a:sx n="120" d="100"/>
          <a:sy n="120" d="100"/>
        </p:scale>
        <p:origin x="-1310" y="-7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630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Tehollinen työaika yli 12h /ka 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'VKO 7'!$BZ$74</c:f>
              <c:strCache>
                <c:ptCount val="1"/>
                <c:pt idx="0">
                  <c:v>Tehollinen työaikaYli 12h /ka 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'VKO 7'!$CA$73:$CH$73</c:f>
              <c:strCache>
                <c:ptCount val="8"/>
                <c:pt idx="0">
                  <c:v>Yht.</c:v>
                </c:pt>
                <c:pt idx="1">
                  <c:v>Vko 7</c:v>
                </c:pt>
                <c:pt idx="2">
                  <c:v>Vko 8</c:v>
                </c:pt>
                <c:pt idx="3">
                  <c:v>Vko 9</c:v>
                </c:pt>
                <c:pt idx="4">
                  <c:v>Vko 10</c:v>
                </c:pt>
                <c:pt idx="5">
                  <c:v>Vko 11</c:v>
                </c:pt>
                <c:pt idx="6">
                  <c:v>Vko 12</c:v>
                </c:pt>
                <c:pt idx="7">
                  <c:v>Vko 13</c:v>
                </c:pt>
              </c:strCache>
            </c:strRef>
          </c:cat>
          <c:val>
            <c:numRef>
              <c:f>'VKO 7'!$CA$74:$CH$74</c:f>
              <c:numCache>
                <c:formatCode>h:mm;@</c:formatCode>
                <c:ptCount val="8"/>
                <c:pt idx="0">
                  <c:v>0.5860085755699791</c:v>
                </c:pt>
                <c:pt idx="1">
                  <c:v>0.57384259259259252</c:v>
                </c:pt>
                <c:pt idx="2">
                  <c:v>0.59861111111111109</c:v>
                </c:pt>
                <c:pt idx="3">
                  <c:v>0.57932692307692313</c:v>
                </c:pt>
                <c:pt idx="4">
                  <c:v>0.61423611111111109</c:v>
                </c:pt>
                <c:pt idx="5">
                  <c:v>0.55378086419753092</c:v>
                </c:pt>
                <c:pt idx="6">
                  <c:v>0.60427631578947361</c:v>
                </c:pt>
                <c:pt idx="7">
                  <c:v>0.57798611111111109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33600"/>
        <c:axId val="53035392"/>
      </c:barChart>
      <c:catAx>
        <c:axId val="5303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035392"/>
        <c:crosses val="autoZero"/>
        <c:auto val="1"/>
        <c:lblAlgn val="ctr"/>
        <c:lblOffset val="100"/>
        <c:noMultiLvlLbl val="0"/>
      </c:catAx>
      <c:valAx>
        <c:axId val="53035392"/>
        <c:scaling>
          <c:orientation val="minMax"/>
        </c:scaling>
        <c:delete val="0"/>
        <c:axPos val="l"/>
        <c:majorGridlines/>
        <c:numFmt formatCode="h:mm;@" sourceLinked="1"/>
        <c:majorTickMark val="out"/>
        <c:minorTickMark val="none"/>
        <c:tickLblPos val="nextTo"/>
        <c:crossAx val="53033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B4EB-BBEB-4AA1-A0D8-F7BD22FBC058}" type="datetimeFigureOut">
              <a:rPr lang="fi-FI" smtClean="0"/>
              <a:t>15.5.2017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93058-042F-46CB-ABBC-AF3B9CCA6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89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54" y="0"/>
            <a:ext cx="4519246" cy="3318821"/>
          </a:xfrm>
          <a:prstGeom prst="rect">
            <a:avLst/>
          </a:prstGeom>
        </p:spPr>
      </p:pic>
      <p:sp>
        <p:nvSpPr>
          <p:cNvPr id="9" name="Suorakulmio 8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3003799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4119618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C310F3-9156-4D08-ABA8-4950A7D6B80E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9564" y="370043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91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2DAE-B690-432D-8BC8-C7E5592DF64B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62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99" y="-9004"/>
            <a:ext cx="4664901" cy="3300834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3003799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4119618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E2BA0F-1E41-48DF-9E4A-196B895C324D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2676" y="345120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3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0E-04F5-4F81-8986-AA8EA26E0D1D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6367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2499742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3615561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E299E1-7E32-461C-9734-876CD59EAA91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/>
          <a:srcRect r="7397"/>
          <a:stretch/>
        </p:blipFill>
        <p:spPr>
          <a:xfrm>
            <a:off x="512676" y="0"/>
            <a:ext cx="6300700" cy="189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69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9D6C-15A9-4B87-B00D-8AA058AA5473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878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54" y="0"/>
            <a:ext cx="4519246" cy="3318821"/>
          </a:xfrm>
          <a:prstGeom prst="rect">
            <a:avLst/>
          </a:prstGeom>
        </p:spPr>
      </p:pic>
      <p:sp>
        <p:nvSpPr>
          <p:cNvPr id="9" name="Suorakulmio 8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3003799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 noProof="0" smtClean="0"/>
              <a:t>MUOKKAA PERUSTYYL. NAPSAUTT.</a:t>
            </a:r>
            <a:endParaRPr lang="en-US" noProof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4119618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Muokkaa alaotsikon perustyyliä napsautt.</a:t>
            </a:r>
            <a:endParaRPr lang="en-US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A0CD04-CFE6-4BD9-B56A-1AEEA05D1028}" type="datetime1">
              <a:rPr lang="fi-FI" smtClean="0"/>
              <a:t>15.5.2017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 rotWithShape="1">
          <a:blip r:embed="rId3"/>
          <a:srcRect b="22252"/>
          <a:stretch/>
        </p:blipFill>
        <p:spPr>
          <a:xfrm>
            <a:off x="519564" y="370043"/>
            <a:ext cx="936000" cy="1153957"/>
          </a:xfrm>
          <a:prstGeom prst="rect">
            <a:avLst/>
          </a:prstGeom>
        </p:spPr>
      </p:pic>
      <p:sp>
        <p:nvSpPr>
          <p:cNvPr id="7" name="Tekstiruutu 6"/>
          <p:cNvSpPr txBox="1"/>
          <p:nvPr userDrawn="1"/>
        </p:nvSpPr>
        <p:spPr>
          <a:xfrm>
            <a:off x="2204864" y="471810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noProof="0" smtClean="0">
                <a:solidFill>
                  <a:schemeClr val="bg1"/>
                </a:solidFill>
              </a:rPr>
              <a:t>Kuopio University Hospital</a:t>
            </a:r>
            <a:endParaRPr lang="en-US" sz="16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80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Muokkaa perustyyl. napsautt.</a:t>
            </a:r>
            <a:endParaRPr lang="en-US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BDC5-51FC-487B-B449-6B6A8384B05D}" type="datetime1">
              <a:rPr lang="fi-FI" smtClean="0"/>
              <a:t>15.5.2017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9701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802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194203"/>
            <a:ext cx="2592288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160748" y="1674024"/>
            <a:ext cx="2592288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CB8F-7594-4594-9E65-3F42E2AFEF49}" type="datetime1">
              <a:rPr lang="fi-FI" smtClean="0"/>
              <a:t>15.5.2017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3"/>
          </p:nvPr>
        </p:nvSpPr>
        <p:spPr>
          <a:xfrm>
            <a:off x="3915054" y="1216694"/>
            <a:ext cx="2592288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14" hasCustomPrompt="1"/>
          </p:nvPr>
        </p:nvSpPr>
        <p:spPr>
          <a:xfrm>
            <a:off x="3915054" y="1696516"/>
            <a:ext cx="2592288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59524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160748" y="1200151"/>
            <a:ext cx="2592288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F929-49F6-4539-ABC8-EA43E95AD3FE}" type="datetime1">
              <a:rPr lang="fi-FI" smtClean="0"/>
              <a:t>15.5.2017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3861048" y="1221600"/>
            <a:ext cx="2657196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97894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F5A4-45EA-4965-8CFF-B1621500EBCD}" type="datetime1">
              <a:rPr lang="fi-FI" smtClean="0"/>
              <a:t>15.5.2017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69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6A03-5E4F-449B-BCAC-9EDD3EAA32B9}" type="datetime1">
              <a:rPr lang="fi-FI" smtClean="0"/>
              <a:t>15.5.2017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43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2646" y="4767263"/>
            <a:ext cx="6426714" cy="328438"/>
          </a:xfrm>
        </p:spPr>
        <p:txBody>
          <a:bodyPr>
            <a:noAutofit/>
          </a:bodyPr>
          <a:lstStyle>
            <a:lvl1pPr algn="ctr">
              <a:defRPr sz="1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082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F438-559F-4D57-9B48-47AA6F081385}" type="datetime1">
              <a:rPr lang="fi-FI" smtClean="0"/>
              <a:t>15.5.2017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36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988" y="0"/>
            <a:ext cx="4565012" cy="3219964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3003799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4119618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5A9317-8BA0-46D4-9FB2-3971A8E350AE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2676" y="345120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4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yhmä 6"/>
          <p:cNvGrpSpPr/>
          <p:nvPr/>
        </p:nvGrpSpPr>
        <p:grpSpPr>
          <a:xfrm>
            <a:off x="260648" y="0"/>
            <a:ext cx="6597353" cy="1743590"/>
            <a:chOff x="260648" y="0"/>
            <a:chExt cx="6597353" cy="1743590"/>
          </a:xfrm>
        </p:grpSpPr>
        <p:pic>
          <p:nvPicPr>
            <p:cNvPr id="18" name="Picture 5"/>
            <p:cNvPicPr>
              <a:picLocks noChangeAspect="1" noChangeArrowheads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16985"/>
            <a:stretch/>
          </p:blipFill>
          <p:spPr bwMode="auto">
            <a:xfrm>
              <a:off x="1143001" y="0"/>
              <a:ext cx="5715000" cy="1743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Kuva 20"/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260648" y="205979"/>
              <a:ext cx="684000" cy="1084627"/>
            </a:xfrm>
            <a:prstGeom prst="rect">
              <a:avLst/>
            </a:prstGeom>
          </p:spPr>
        </p:pic>
      </p:grpSp>
      <p:sp>
        <p:nvSpPr>
          <p:cNvPr id="8" name="Suorakulmio 7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50DCF7-01FB-4778-92AA-9450A6EF408F}" type="datetime1">
              <a:rPr lang="fi-FI" smtClean="0"/>
              <a:t>15.5.2017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60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3" r:id="rId3"/>
    <p:sldLayoutId id="2147483652" r:id="rId4"/>
    <p:sldLayoutId id="2147483654" r:id="rId5"/>
    <p:sldLayoutId id="2147483655" r:id="rId6"/>
    <p:sldLayoutId id="2147483678" r:id="rId7"/>
    <p:sldLayoutId id="2147483657" r:id="rId8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/>
          <p:cNvGrpSpPr/>
          <p:nvPr/>
        </p:nvGrpSpPr>
        <p:grpSpPr>
          <a:xfrm>
            <a:off x="260648" y="0"/>
            <a:ext cx="6597353" cy="1743590"/>
            <a:chOff x="260648" y="0"/>
            <a:chExt cx="6597353" cy="1743590"/>
          </a:xfrm>
        </p:grpSpPr>
        <p:pic>
          <p:nvPicPr>
            <p:cNvPr id="16" name="Picture 5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16985"/>
            <a:stretch/>
          </p:blipFill>
          <p:spPr bwMode="auto">
            <a:xfrm>
              <a:off x="1143001" y="0"/>
              <a:ext cx="5715000" cy="1743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60648" y="205979"/>
              <a:ext cx="684000" cy="1084627"/>
            </a:xfrm>
            <a:prstGeom prst="rect">
              <a:avLst/>
            </a:prstGeom>
          </p:spPr>
        </p:pic>
      </p:grpSp>
      <p:sp>
        <p:nvSpPr>
          <p:cNvPr id="14" name="Suorakulmio 13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1EA8ED0-FFB3-435B-ABEC-1505D5B75DE2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4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/>
          <p:cNvGrpSpPr/>
          <p:nvPr/>
        </p:nvGrpSpPr>
        <p:grpSpPr>
          <a:xfrm>
            <a:off x="260648" y="0"/>
            <a:ext cx="6597353" cy="1743590"/>
            <a:chOff x="260648" y="0"/>
            <a:chExt cx="6597353" cy="1743590"/>
          </a:xfrm>
        </p:grpSpPr>
        <p:pic>
          <p:nvPicPr>
            <p:cNvPr id="16" name="Picture 5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16985"/>
            <a:stretch/>
          </p:blipFill>
          <p:spPr bwMode="auto">
            <a:xfrm>
              <a:off x="1143001" y="0"/>
              <a:ext cx="5715000" cy="1743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60648" y="205979"/>
              <a:ext cx="684000" cy="1084627"/>
            </a:xfrm>
            <a:prstGeom prst="rect">
              <a:avLst/>
            </a:prstGeom>
          </p:spPr>
        </p:pic>
      </p:grpSp>
      <p:sp>
        <p:nvSpPr>
          <p:cNvPr id="14" name="Suorakulmio 13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576B482-BDC6-420D-902C-6130C93B8C83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68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/>
          <p:cNvGrpSpPr/>
          <p:nvPr/>
        </p:nvGrpSpPr>
        <p:grpSpPr>
          <a:xfrm>
            <a:off x="260648" y="0"/>
            <a:ext cx="6597353" cy="1743590"/>
            <a:chOff x="260648" y="0"/>
            <a:chExt cx="6597353" cy="1743590"/>
          </a:xfrm>
        </p:grpSpPr>
        <p:pic>
          <p:nvPicPr>
            <p:cNvPr id="16" name="Picture 5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16985"/>
            <a:stretch/>
          </p:blipFill>
          <p:spPr bwMode="auto">
            <a:xfrm>
              <a:off x="1143001" y="0"/>
              <a:ext cx="5715000" cy="1743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60648" y="205979"/>
              <a:ext cx="684000" cy="1084627"/>
            </a:xfrm>
            <a:prstGeom prst="rect">
              <a:avLst/>
            </a:prstGeom>
          </p:spPr>
        </p:pic>
      </p:grpSp>
      <p:sp>
        <p:nvSpPr>
          <p:cNvPr id="14" name="Suorakulmio 13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20F12C-4A39-4B26-BA05-DBEC5CC0B209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4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r="16985"/>
          <a:stretch/>
        </p:blipFill>
        <p:spPr bwMode="auto">
          <a:xfrm>
            <a:off x="1143001" y="0"/>
            <a:ext cx="5715000" cy="174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Kuva 20"/>
          <p:cNvPicPr>
            <a:picLocks noChangeAspect="1"/>
          </p:cNvPicPr>
          <p:nvPr/>
        </p:nvPicPr>
        <p:blipFill rotWithShape="1">
          <a:blip r:embed="rId5"/>
          <a:srcRect b="21512"/>
          <a:stretch/>
        </p:blipFill>
        <p:spPr>
          <a:xfrm>
            <a:off x="260648" y="205980"/>
            <a:ext cx="684000" cy="851296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Muokkaa perustyyl. napsautt.</a:t>
            </a:r>
            <a:endParaRPr lang="en-US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4EB8542-29C7-4A42-998B-77E2A14B5255}" type="datetime1">
              <a:rPr lang="fi-FI" smtClean="0"/>
              <a:t>15.5.2017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2204864" y="471810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noProof="0" smtClean="0">
                <a:solidFill>
                  <a:schemeClr val="bg1"/>
                </a:solidFill>
              </a:rPr>
              <a:t>Kuopio University Hospital</a:t>
            </a:r>
            <a:endParaRPr lang="en-US" sz="16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3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1052736" y="720"/>
            <a:ext cx="5904656" cy="857250"/>
          </a:xfrm>
        </p:spPr>
        <p:txBody>
          <a:bodyPr>
            <a:noAutofit/>
          </a:bodyPr>
          <a:lstStyle/>
          <a:p>
            <a:r>
              <a:rPr lang="fi-FI" dirty="0" err="1" smtClean="0"/>
              <a:t>AVI:n</a:t>
            </a:r>
            <a:r>
              <a:rPr lang="fi-FI" dirty="0" smtClean="0"/>
              <a:t> päätös työsuojelun poikkeusluvan muutoksesta 10.3. 2017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F929-49F6-4539-ABC8-EA43E95AD3FE}" type="datetime1">
              <a:rPr lang="fi-FI" smtClean="0"/>
              <a:t>15.5.2017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1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260648" y="1419622"/>
            <a:ext cx="6480720" cy="3394472"/>
          </a:xfrm>
        </p:spPr>
        <p:txBody>
          <a:bodyPr>
            <a:normAutofit fontScale="55000" lnSpcReduction="20000"/>
          </a:bodyPr>
          <a:lstStyle/>
          <a:p>
            <a:r>
              <a:rPr lang="fi-FI" sz="2900" b="1" dirty="0"/>
              <a:t>Muutos hyväksytty</a:t>
            </a:r>
          </a:p>
          <a:p>
            <a:pPr lvl="1"/>
            <a:r>
              <a:rPr lang="fi-FI" sz="2200" dirty="0"/>
              <a:t>Keskimääräinen viikkotyöaika 38 h 45 min (</a:t>
            </a:r>
            <a:r>
              <a:rPr lang="fi-FI" sz="2200" dirty="0" err="1"/>
              <a:t>kiky</a:t>
            </a:r>
            <a:r>
              <a:rPr lang="fi-FI" sz="2200" dirty="0"/>
              <a:t>)</a:t>
            </a:r>
          </a:p>
          <a:p>
            <a:pPr lvl="1"/>
            <a:endParaRPr lang="fi-FI" dirty="0" smtClean="0"/>
          </a:p>
          <a:p>
            <a:r>
              <a:rPr lang="fi-FI" sz="2900" b="1" dirty="0"/>
              <a:t>Lupaehdot</a:t>
            </a:r>
          </a:p>
          <a:p>
            <a:pPr lvl="1"/>
            <a:r>
              <a:rPr lang="fi-FI" sz="2200" dirty="0" smtClean="0"/>
              <a:t>Säännöllinen työaika on 38 h 45 min kuuden viikon tasoittumisjaksossa. Tasoittumisjakso voidaan muuttaa 4 viikoksi, jos suunnitteilla oleva uusi ohjelma saadaan käyttöön tämän poikkeusluvan aikana</a:t>
            </a:r>
          </a:p>
          <a:p>
            <a:pPr lvl="1"/>
            <a:r>
              <a:rPr lang="fi-FI" sz="2200" dirty="0" smtClean="0"/>
              <a:t>Työvuoron pituus on enintään 24 h. Tehollinen työaika saa olla enintään 12 tuntia 24 tunnin vuorossa. 12 tunnin työvuoron tehollinen työaika saa olla enintään 8 tuntia</a:t>
            </a:r>
          </a:p>
          <a:p>
            <a:pPr lvl="1"/>
            <a:r>
              <a:rPr lang="fi-FI" sz="2200" dirty="0" smtClean="0"/>
              <a:t>Tehollisen työajan määrittelystä riippumatta työnantajan tulee huolehtia siitä että työ pysyy laadultaan vain aika-ajoin työvuoron kuluessa suoritettavana</a:t>
            </a:r>
          </a:p>
          <a:p>
            <a:pPr lvl="1"/>
            <a:r>
              <a:rPr lang="fi-FI" sz="2200" dirty="0" smtClean="0"/>
              <a:t>Ylityöstä, joka tehdään 24 tunnin työvuoron lisäksi, maksetaan kahdelta ensimmäiseltä tunnilta 50 % ja sitä seuraavilta tunneilta 100 % korotettu palkka</a:t>
            </a:r>
          </a:p>
          <a:p>
            <a:pPr lvl="1"/>
            <a:r>
              <a:rPr lang="fi-FI" sz="2200" dirty="0" smtClean="0"/>
              <a:t>Työnantajan huolehdittava, että työvuorojen väliin jää työvuoron pituus huomioiden riittävä lepoaika palautumiseen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51512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4664" y="-128550"/>
            <a:ext cx="6172200" cy="857250"/>
          </a:xfrm>
        </p:spPr>
        <p:txBody>
          <a:bodyPr>
            <a:normAutofit/>
          </a:bodyPr>
          <a:lstStyle/>
          <a:p>
            <a:pPr algn="ctr"/>
            <a:r>
              <a:rPr lang="fi-FI" sz="2800" dirty="0" smtClean="0"/>
              <a:t>Ensihoidon työaikajärjestelyt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24744" y="852999"/>
            <a:ext cx="5688632" cy="4266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200" b="1" dirty="0"/>
              <a:t>24 tunnin ensihoidon työvuorot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sz="1600" dirty="0" smtClean="0"/>
              <a:t>Paikallissopimus</a:t>
            </a:r>
            <a:r>
              <a:rPr lang="fi-FI" sz="1600" dirty="0"/>
              <a:t>: tehollinen työaika </a:t>
            </a:r>
            <a:r>
              <a:rPr lang="fi-FI" sz="1600" dirty="0" err="1"/>
              <a:t>max</a:t>
            </a:r>
            <a:r>
              <a:rPr lang="fi-FI" sz="1600" dirty="0"/>
              <a:t> 12 h</a:t>
            </a:r>
          </a:p>
          <a:p>
            <a:r>
              <a:rPr lang="fi-FI" sz="1600" dirty="0" smtClean="0"/>
              <a:t>Lisäksi </a:t>
            </a:r>
            <a:r>
              <a:rPr lang="fi-FI" sz="1600" dirty="0"/>
              <a:t>12 h vuoroja (tehollinen työaika </a:t>
            </a:r>
            <a:r>
              <a:rPr lang="fi-FI" sz="1600" dirty="0" err="1"/>
              <a:t>max</a:t>
            </a:r>
            <a:r>
              <a:rPr lang="fi-FI" sz="1600" dirty="0"/>
              <a:t> 8 h</a:t>
            </a:r>
            <a:r>
              <a:rPr lang="fi-FI" sz="1600" dirty="0" smtClean="0"/>
              <a:t>)</a:t>
            </a:r>
          </a:p>
          <a:p>
            <a:endParaRPr lang="fi-FI" sz="1600" dirty="0"/>
          </a:p>
          <a:p>
            <a:pPr marL="0" indent="0">
              <a:buNone/>
            </a:pPr>
            <a:r>
              <a:rPr lang="fi-FI" sz="2200" b="1" dirty="0" smtClean="0"/>
              <a:t>Potilassiirrot</a:t>
            </a:r>
            <a:endParaRPr lang="fi-FI" sz="2200" b="1" dirty="0"/>
          </a:p>
          <a:p>
            <a:pPr marL="0" indent="0">
              <a:buNone/>
            </a:pPr>
            <a:endParaRPr lang="fi-FI" dirty="0" smtClean="0"/>
          </a:p>
          <a:p>
            <a:r>
              <a:rPr lang="fi-FI" sz="1600" dirty="0" smtClean="0"/>
              <a:t>Järjestöt </a:t>
            </a:r>
            <a:r>
              <a:rPr lang="fi-FI" sz="1600" dirty="0"/>
              <a:t>eivät </a:t>
            </a:r>
            <a:r>
              <a:rPr lang="fi-FI" sz="1600" dirty="0" smtClean="0"/>
              <a:t>suostuneet </a:t>
            </a:r>
            <a:r>
              <a:rPr lang="fi-FI" sz="1600" dirty="0" err="1"/>
              <a:t>paikallisopimuksella</a:t>
            </a:r>
            <a:r>
              <a:rPr lang="fi-FI" sz="1600" dirty="0"/>
              <a:t> 12 h vuoroihin</a:t>
            </a:r>
          </a:p>
          <a:p>
            <a:r>
              <a:rPr lang="fi-FI" sz="1600" dirty="0" smtClean="0"/>
              <a:t>Jouduttiin </a:t>
            </a:r>
            <a:r>
              <a:rPr lang="fi-FI" sz="1600" dirty="0"/>
              <a:t>siirtymään </a:t>
            </a:r>
            <a:r>
              <a:rPr lang="fi-FI" sz="1600" dirty="0" err="1"/>
              <a:t>KVTESin</a:t>
            </a:r>
            <a:r>
              <a:rPr lang="fi-FI" sz="1600" dirty="0"/>
              <a:t> mukaisiin 9 h vuoroihin</a:t>
            </a:r>
          </a:p>
          <a:p>
            <a:r>
              <a:rPr lang="fi-FI" sz="1600" dirty="0" smtClean="0"/>
              <a:t>Em</a:t>
            </a:r>
            <a:r>
              <a:rPr lang="fi-FI" sz="1600" dirty="0"/>
              <a:t>. aiheutuu vakavia toiminnallisia haittoja (pitkät siirrot eivät ole mahdollisia)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811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0728" y="0"/>
            <a:ext cx="5688632" cy="857250"/>
          </a:xfrm>
        </p:spPr>
        <p:txBody>
          <a:bodyPr>
            <a:noAutofit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Tehollisen </a:t>
            </a:r>
            <a:r>
              <a:rPr lang="fi-FI" dirty="0"/>
              <a:t>työajanseuranta ensihoitopalvelut 14.2</a:t>
            </a:r>
            <a:r>
              <a:rPr lang="fi-FI" dirty="0" smtClean="0"/>
              <a:t>.- </a:t>
            </a:r>
            <a:r>
              <a:rPr lang="fi-FI" dirty="0" smtClean="0"/>
              <a:t>2.4.2017  </a:t>
            </a:r>
            <a:br>
              <a:rPr lang="fi-FI" dirty="0" smtClean="0"/>
            </a:br>
            <a:r>
              <a:rPr lang="fi-FI" dirty="0" smtClean="0"/>
              <a:t>24 tunnin vuoroissa</a:t>
            </a:r>
            <a:endParaRPr lang="fi-FI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419622"/>
            <a:ext cx="6253627" cy="328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6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96752" y="12606"/>
            <a:ext cx="5354352" cy="857250"/>
          </a:xfrm>
        </p:spPr>
        <p:txBody>
          <a:bodyPr>
            <a:normAutofit fontScale="90000"/>
          </a:bodyPr>
          <a:lstStyle/>
          <a:p>
            <a:r>
              <a:rPr lang="fi-FI" sz="1800" dirty="0"/>
              <a:t>Tehollisen työajanseuranta ensihoitopalvelut 14.2</a:t>
            </a:r>
            <a:r>
              <a:rPr lang="fi-FI" sz="1800" dirty="0" smtClean="0"/>
              <a:t>.- </a:t>
            </a:r>
            <a:r>
              <a:rPr lang="fi-FI" sz="1800" dirty="0" smtClean="0"/>
              <a:t>2.4.2017</a:t>
            </a:r>
            <a:br>
              <a:rPr lang="fi-FI" sz="1800" dirty="0" smtClean="0"/>
            </a:br>
            <a:r>
              <a:rPr lang="fi-FI" sz="1800" dirty="0" smtClean="0"/>
              <a:t>Työajan ylitys </a:t>
            </a:r>
            <a:r>
              <a:rPr lang="fi-FI" sz="1800" dirty="0" err="1" smtClean="0"/>
              <a:t>keskim</a:t>
            </a:r>
            <a:r>
              <a:rPr lang="fi-FI" sz="1800" dirty="0" smtClean="0"/>
              <a:t>. </a:t>
            </a:r>
            <a:r>
              <a:rPr lang="fi-FI" sz="1800" smtClean="0"/>
              <a:t>2 tuntia </a:t>
            </a:r>
            <a:r>
              <a:rPr lang="fi-FI" sz="1800" dirty="0" smtClean="0"/>
              <a:t>3 minuuttia</a:t>
            </a:r>
            <a:endParaRPr lang="fi-FI" sz="1800" dirty="0"/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213289"/>
              </p:ext>
            </p:extLst>
          </p:nvPr>
        </p:nvGraphicFramePr>
        <p:xfrm>
          <a:off x="908720" y="1203598"/>
          <a:ext cx="5688632" cy="34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8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_2016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YS esitysmalli 2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YS esitysmalli 3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YS esitysmalli 4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YS esitysmalli englanti 5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Esitysmalli_2016</Template>
  <TotalTime>694</TotalTime>
  <Words>195</Words>
  <Application>Microsoft Office PowerPoint</Application>
  <PresentationFormat>Mukautettu</PresentationFormat>
  <Paragraphs>26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Esitysmalli_2016</vt:lpstr>
      <vt:lpstr>KYS esitysmalli 2</vt:lpstr>
      <vt:lpstr>KYS esitysmalli 3</vt:lpstr>
      <vt:lpstr>KYS esitysmalli 4</vt:lpstr>
      <vt:lpstr>KYS esitysmalli englanti 5</vt:lpstr>
      <vt:lpstr>AVI:n päätös työsuojelun poikkeusluvan muutoksesta 10.3. 2017</vt:lpstr>
      <vt:lpstr>Ensihoidon työaikajärjestelyt</vt:lpstr>
      <vt:lpstr> Tehollisen työajanseuranta ensihoitopalvelut 14.2.- 2.4.2017   24 tunnin vuoroissa</vt:lpstr>
      <vt:lpstr>Tehollisen työajanseuranta ensihoitopalvelut 14.2.- 2.4.2017 Työajan ylitys keskim. 2 tuntia 3 minuuttia</vt:lpstr>
    </vt:vector>
  </TitlesOfParts>
  <Company>Istekki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istekki_asentaja</dc:creator>
  <dc:description>PowerPOint esitysmalli</dc:description>
  <cp:lastModifiedBy>Penttinen Jorma</cp:lastModifiedBy>
  <cp:revision>27</cp:revision>
  <dcterms:created xsi:type="dcterms:W3CDTF">2017-04-04T06:44:41Z</dcterms:created>
  <dcterms:modified xsi:type="dcterms:W3CDTF">2017-05-15T06:56:44Z</dcterms:modified>
</cp:coreProperties>
</file>