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56" r:id="rId4"/>
    <p:sldId id="310" r:id="rId5"/>
    <p:sldId id="271" r:id="rId6"/>
    <p:sldId id="308" r:id="rId7"/>
    <p:sldId id="309" r:id="rId8"/>
    <p:sldId id="262" r:id="rId9"/>
    <p:sldId id="266" r:id="rId10"/>
    <p:sldId id="316" r:id="rId11"/>
    <p:sldId id="312" r:id="rId12"/>
    <p:sldId id="268" r:id="rId13"/>
    <p:sldId id="270" r:id="rId14"/>
    <p:sldId id="260" r:id="rId15"/>
    <p:sldId id="261" r:id="rId16"/>
    <p:sldId id="307" r:id="rId17"/>
    <p:sldId id="272" r:id="rId18"/>
    <p:sldId id="317" r:id="rId19"/>
    <p:sldId id="288" r:id="rId20"/>
    <p:sldId id="293" r:id="rId21"/>
    <p:sldId id="318" r:id="rId22"/>
    <p:sldId id="295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02CA93C-8F54-4F3B-B3E1-F6D4E652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50A6CC57-AB90-4AC7-BFFB-A0717FE52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FFC6AF6B-2BFF-4CF8-AF42-CA1E1970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456532A2-BF5C-4D6D-9738-CC6B9CB1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4AEB86B-E562-4B0B-8DFD-EF34E611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09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FB16103-9B29-4AC1-8729-1E598FBE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1A6BF578-954B-47D0-8253-D23FC3EB6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19A3D2C-1B35-466D-98D6-0ACF3ACA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89710634-3830-4801-922F-01F4C9D7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E474C29-52C8-4ABF-8A22-7BA8F5D1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94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44794225-D9A8-451D-A59C-3AFA1F779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BF03EC78-9231-4ECA-A453-9CD796413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76852EA-07DE-4E34-8A0E-D86089AD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8456590-6A5C-4809-9295-5B74D83B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AB3C0D7E-82CB-4661-8DE3-F66CF88D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59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5" y="1"/>
            <a:ext cx="6479116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0" y="6291264"/>
            <a:ext cx="121920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5" y="484188"/>
            <a:ext cx="1246716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4005066"/>
            <a:ext cx="10363200" cy="1470025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1424" y="5492824"/>
            <a:ext cx="10369152" cy="528464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2285" y="6356351"/>
            <a:ext cx="2542116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258D4F8-45E5-44A6-9FAA-06EB66F4835E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5EDEA17-64A1-48F6-AD3D-C8888E0AD24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939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2063552" y="1600202"/>
            <a:ext cx="9518848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0FED-2D67-4F7D-B834-8CB28CFCD580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1193-33D5-4837-A5BB-DB47D3108C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92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063552" y="1592272"/>
            <a:ext cx="4608512" cy="639763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063552" y="2232032"/>
            <a:ext cx="4608512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6960096" y="1622260"/>
            <a:ext cx="4608512" cy="639763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14"/>
          </p:nvPr>
        </p:nvSpPr>
        <p:spPr>
          <a:xfrm>
            <a:off x="6960096" y="2262021"/>
            <a:ext cx="4608512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7B9-BD71-4B88-AD4C-07155F1B07F5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478C-75B0-4A6E-9A89-7BA63882FA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08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063552" y="1600202"/>
            <a:ext cx="460851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sz="half" idx="13"/>
          </p:nvPr>
        </p:nvSpPr>
        <p:spPr>
          <a:xfrm>
            <a:off x="6864085" y="1628800"/>
            <a:ext cx="4723904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78D8-B3AB-4D55-AC7C-6ED79E313185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19C3-925A-4B03-A3A9-0DF2BB1E7D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70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B9EA-2226-48F1-9D85-B492CFC6BA85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04BA-E2BC-4281-A692-D5B0DBE80F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04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86B6-74F8-43B6-8937-1EA1BF9FBE97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4302-7A7B-4D44-9D7A-AEF3A834C5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94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371" y="6356352"/>
            <a:ext cx="11425269" cy="437917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194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291264"/>
            <a:ext cx="121920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grpSp>
        <p:nvGrpSpPr>
          <p:cNvPr id="5" name="Ryhmä 14"/>
          <p:cNvGrpSpPr>
            <a:grpSpLocks/>
          </p:cNvGrpSpPr>
          <p:nvPr userDrawn="1"/>
        </p:nvGrpSpPr>
        <p:grpSpPr bwMode="auto">
          <a:xfrm>
            <a:off x="912285" y="23813"/>
            <a:ext cx="11279716" cy="3117850"/>
            <a:chOff x="619843" y="-27260"/>
            <a:chExt cx="8524157" cy="2371332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22574"/>
            <a:stretch>
              <a:fillRect/>
            </a:stretch>
          </p:blipFill>
          <p:spPr bwMode="auto">
            <a:xfrm>
              <a:off x="1403648" y="-27260"/>
              <a:ext cx="7740352" cy="2371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Kuva 16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3" y="326139"/>
              <a:ext cx="1741569" cy="121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751066"/>
            <a:ext cx="103632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1424" y="4293096"/>
            <a:ext cx="10369152" cy="528464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9882133-4A77-4801-A832-E4D25CAD0FC2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BBD139A-AB92-4DEF-9646-0170C5DD99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28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B82FA46-E8F2-4662-B393-FBC968A8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B37CCAE-4264-4B85-8897-C8846ED0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8B9BA7A-FA86-4459-AC65-AB2DAF62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3831CF6C-FF2A-475E-B612-57CE9FB1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2C9D35E-A631-4D77-A4D1-A1FF78FE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811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2063552" y="1600202"/>
            <a:ext cx="9518848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4302-807D-4FDA-B934-F19886EEC96A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F40C-25BA-40CF-BEEC-25589C9A3F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12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6953-FF0C-4C0B-AF8A-A0D312C27ED5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0CEE-6CDA-4911-9AED-32071BADFD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841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rkoos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77051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uorakulmio 8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390042" y="2276875"/>
            <a:ext cx="5417929" cy="18242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390042" y="4197088"/>
            <a:ext cx="5417929" cy="1536171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360DDF5-BAA2-4206-B174-B36B6E316091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1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381B76-68BC-4FC2-9F84-CBA06D751F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94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ranss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77051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uorakulmio 10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0042" y="2276875"/>
            <a:ext cx="5225908" cy="18242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390042" y="4197088"/>
            <a:ext cx="4937876" cy="1536171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3A77B6C-5B18-482F-A3C7-7715FDA65DCB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BAE4116-8308-454F-BF97-B9AF2D291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3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harma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77051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uorakulmio 10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0042" y="2276875"/>
            <a:ext cx="5225908" cy="18242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390042" y="4197085"/>
            <a:ext cx="4937876" cy="1440160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ACE68A2-23B0-43A4-8C13-D1E3E7761012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EBD655F-DCD7-47B0-B148-BF389C092E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81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rkoosi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933450"/>
            <a:ext cx="12192000" cy="50879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6">
                  <a:alpha val="4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 txBox="1">
            <a:spLocks/>
          </p:cNvSpPr>
          <p:nvPr userDrawn="1"/>
        </p:nvSpPr>
        <p:spPr>
          <a:xfrm>
            <a:off x="4540251" y="6327778"/>
            <a:ext cx="800100" cy="365125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BD9593-3E6E-4B51-87D4-8DD152ED2C3C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7" name="Ryhmä 15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Kuva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Suorakulmio 9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388803" y="3140968"/>
            <a:ext cx="8753044" cy="18242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388803" y="5061181"/>
            <a:ext cx="7888948" cy="8640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0ECE3F-E3E4-4EBC-B3FB-7C004FD768CD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050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ranssi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933450"/>
            <a:ext cx="12192000" cy="50879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uorakulmio 10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8803" y="3140968"/>
            <a:ext cx="8753044" cy="18242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388800" y="5061181"/>
            <a:ext cx="8768672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DBDB02-1784-4446-BBEA-9FAF0906D1AD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2D92B31-0C59-444F-AA91-F62BA093B1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666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harma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933450"/>
            <a:ext cx="12192000" cy="5087938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tx2">
                  <a:alpha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uorakulmio 10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8803" y="3140968"/>
            <a:ext cx="8753044" cy="182420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388800" y="5061181"/>
            <a:ext cx="8768672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C4A389C-4131-4F20-98E3-7ED966B5C4F7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E1DA6EE-E9C0-4F8C-B9C2-47CEAD8E65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924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 txBox="1">
            <a:spLocks/>
          </p:cNvSpPr>
          <p:nvPr userDrawn="1"/>
        </p:nvSpPr>
        <p:spPr>
          <a:xfrm>
            <a:off x="4572002" y="6627816"/>
            <a:ext cx="800100" cy="365125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801EDB-CEAA-403C-8D8E-A064EE0DF81A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7FA8B7B-A54C-401D-BB87-B9059D7DD1D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551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412777"/>
            <a:ext cx="5384800" cy="43541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384800" cy="4354181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9F2046C-31CF-455E-A5EC-B24BD70E0FEF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494BAB3-8A1A-4BF3-AB24-C518702200C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85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65AECAE-C96E-4B24-9F23-FAAD94BC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5CC2A44F-9852-45AB-A564-B666151E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333FF26-4767-414D-B910-1B5A8C1E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981D7BE0-A120-44B9-86D1-C99AF130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8E5730C-04A8-413F-8CE5-B23A212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575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1E099C4-70CE-4714-AD2A-C18C59AA689F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2148639-E38D-45A0-A7A1-30E68FEFA9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403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1743822" y="1700811"/>
            <a:ext cx="8753044" cy="1824203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1743819" y="3525011"/>
            <a:ext cx="8768672" cy="864096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F891178-330E-4147-8A02-8481273A150B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2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3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DAD005-4EEA-4DED-BED3-335DE6A070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642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548681"/>
            <a:ext cx="5386917" cy="1329300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1877979"/>
            <a:ext cx="5386917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2" y="548681"/>
            <a:ext cx="5389033" cy="1329300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2" y="1877979"/>
            <a:ext cx="538903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9913E8-5C61-4EA2-A9C7-7031078A70F4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1E777C-1A3C-4895-9AF0-EA89EDDA53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00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vas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2852738"/>
            <a:ext cx="12192000" cy="39544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9552517" y="-6350"/>
            <a:ext cx="2639483" cy="6796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68" y="-6350"/>
            <a:ext cx="5952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8" name="Ryhmä 16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9" name="Kuva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Kuva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6658272" y="260650"/>
            <a:ext cx="5198368" cy="152704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6643872" y="1890439"/>
            <a:ext cx="5198368" cy="452596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5E8091-A616-4631-BD7A-04800113BC01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2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D7EA944-29B3-4B2C-A555-F8A521650E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554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sivu oike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" y="-34925"/>
            <a:ext cx="4559300" cy="689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9" y="-34925"/>
            <a:ext cx="5954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7" name="Ryhmä 15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Kuva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24000" y="164640"/>
            <a:ext cx="6638528" cy="96010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09600" y="1316768"/>
            <a:ext cx="6638528" cy="452596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9040499-A70A-46E8-A403-2A728E701D40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1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2CB1391-8F83-4062-8C73-6B8C71C8B4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543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Suorakulmio 6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8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9" name="Kuva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Kuva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1719482" y="1796822"/>
            <a:ext cx="8753044" cy="1824203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/>
          </p:nvPr>
        </p:nvSpPr>
        <p:spPr>
          <a:xfrm>
            <a:off x="1711664" y="3621021"/>
            <a:ext cx="8768672" cy="576064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/>
          </p:nvPr>
        </p:nvSpPr>
        <p:spPr>
          <a:xfrm>
            <a:off x="1711664" y="5253203"/>
            <a:ext cx="8768672" cy="576064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/>
          </p:nvPr>
        </p:nvSpPr>
        <p:spPr>
          <a:xfrm>
            <a:off x="1711664" y="4197085"/>
            <a:ext cx="8768672" cy="576064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F2A8A6-1322-43F5-AEB3-732596E7149A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7" name="Dian numeron paikkamerkki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658BF4-751E-4A78-92A5-3B5D7C5CD4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843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orans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Kuva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1743822" y="1700811"/>
            <a:ext cx="8753044" cy="1824203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1743819" y="3525011"/>
            <a:ext cx="8768672" cy="864096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10BB6AF-ECD0-4448-80CD-CC9A1404D0F1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1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77BA43-AE9F-40FF-A9F6-235924A456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765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6292C18-9486-461E-8735-F60ACDD6FA15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A590A57-D9B9-408C-88F8-5E48FC8909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88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5413" y="4065095"/>
            <a:ext cx="10363200" cy="1362075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5413" y="256490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F31D0BB-4876-4CFE-B8C0-51C8B3B9D047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4DC8937-967B-4539-8505-2A0107B2AFF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8655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C0EAD6D-B2D0-4973-859C-695B436CF656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3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  <p:sp>
        <p:nvSpPr>
          <p:cNvPr id="4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D4B3684-4D35-4DB6-BCBA-1290210CF9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0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EF3A719-52AA-4B81-B74D-DAA3C5B2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A397FED-ACB9-4CCE-BA69-53B07AD7F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3545F96A-04B7-45AF-BF9B-FB656FAD8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5CC6CA3E-B41A-465F-BF8A-A9E28544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AAA69211-FF9F-433A-AB96-9D4FC0A5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A10AB637-3895-4ACA-ACDA-439F3048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06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kuvan siv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602138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uorakulmio 4"/>
          <p:cNvSpPr>
            <a:spLocks/>
          </p:cNvSpPr>
          <p:nvPr userDrawn="1"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6" name="Ryhmä 14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7" name="Kuva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Kuva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24000" y="987733"/>
            <a:ext cx="539038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09600" y="2233483"/>
            <a:ext cx="5390389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1644C53-B6D4-41A0-89D9-8569DA4BB485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11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13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D8F0088-79BA-4630-92C7-FEB5A8C074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142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49485D-98BF-436E-A2C0-4371C0FDD02D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59513F1-EFCF-41C2-BC86-A7B8B27BC8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50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3368D97-657E-451E-ACF6-CD87AECDD6DA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84CCFF-63ED-45F0-86A3-B9681BECFA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34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9A15F5-597D-4DB1-8C52-5B92A8D84A08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827F5B-0F1D-4E19-870C-51563ED648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3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1C5580B-05A1-4E80-A0A7-5AEEA7DCAE01}" type="datetime1">
              <a:rPr lang="fi-FI"/>
              <a:pPr>
                <a:defRPr/>
              </a:pPr>
              <a:t>9.10.2017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i-FI"/>
              <a:t>Timo Keistinen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9EB8801-4234-441E-9BA6-44BEEEC575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985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957979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FEDAD28-9318-4EC1-A130-B8E2798D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37E63A4C-A01C-4C35-94BE-87D3760A7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0060B69E-1D74-4573-AAB2-638AE029D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C9012982-803B-4FB4-99DD-CFDFC0994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226D7DEE-5E96-43B8-8648-3641C2355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0EFB2960-BF33-45AB-AF6F-686288C8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C568E47F-86F0-4725-836A-42365970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64F4158F-6EF1-45FC-9D7C-457A5943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74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56C1031-6F0A-4158-B282-4AF6D339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852AEDEE-4DC1-4A32-993C-5EF63BEC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F0B0B9DC-367D-499E-AA1F-006F2FFD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1F39284D-D800-40D3-A13D-698F713C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51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8FCC65B7-2865-4840-BDF0-4F64640E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5E9A4A61-67E8-4378-A6F1-4191491C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372E5E18-8114-49E3-AA78-645C6BD5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3F776E6-BC01-4232-971A-13E9A3EF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B7EB90D-6FB0-4411-8A52-78E3BDD0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6C7FFA79-0AD0-4634-BD71-F62619012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E550C8E2-CAC2-49F0-88D6-63599D6C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03BE379F-6926-45FC-90FD-177263A8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15BF533F-4317-4C52-A607-A7619ED7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9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E6CC58B-3CAC-401B-9C6A-CE31D86B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E61235CD-B2CF-4713-BFB7-765D9AD70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E921C2DB-2FBE-45E3-98A3-1C12EBECF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05F06C14-CA66-4FDC-99AA-8EF23A78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67397C7A-9112-47BE-81B0-0C850EB0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7ED711C9-A621-400F-B890-1D62A986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45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2ABD7CFE-2741-43DC-8067-8BA72541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21E2D7ED-CE4E-4716-BDF5-5D138B767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DB4FABB-59C2-42F7-8126-E114CAE82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2B11-2E61-4D0B-87E9-8D1007F538B4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CB7105E6-62DB-4843-BB77-008D6061A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6ECF64D1-4EDE-4CD0-8B7F-3FE8C6D4D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0329-D63A-4382-AB9A-88CEB1A2F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6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6291264"/>
            <a:ext cx="121920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grpSp>
        <p:nvGrpSpPr>
          <p:cNvPr id="1027" name="Ryhmä 10"/>
          <p:cNvGrpSpPr>
            <a:grpSpLocks/>
          </p:cNvGrpSpPr>
          <p:nvPr/>
        </p:nvGrpSpPr>
        <p:grpSpPr bwMode="auto">
          <a:xfrm>
            <a:off x="450851" y="0"/>
            <a:ext cx="11741149" cy="2806700"/>
            <a:chOff x="338633" y="11857"/>
            <a:chExt cx="8805367" cy="2105025"/>
          </a:xfrm>
        </p:grpSpPr>
        <p:pic>
          <p:nvPicPr>
            <p:cNvPr id="1033" name="Picture 5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7" r="2650"/>
            <a:stretch>
              <a:fillRect/>
            </a:stretch>
          </p:blipFill>
          <p:spPr bwMode="auto">
            <a:xfrm>
              <a:off x="842689" y="11857"/>
              <a:ext cx="8301311" cy="210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Kuva 12" descr="Z:\AIKATAULUT\Asiakrjamallit\SHP Office 2010\Kuvat\KYS logo P.JP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33" y="344513"/>
              <a:ext cx="72008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Otsikon paikkamerkki 1"/>
          <p:cNvSpPr>
            <a:spLocks noGrp="1"/>
          </p:cNvSpPr>
          <p:nvPr>
            <p:ph type="title"/>
          </p:nvPr>
        </p:nvSpPr>
        <p:spPr bwMode="auto">
          <a:xfrm>
            <a:off x="2063752" y="274638"/>
            <a:ext cx="9518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2063752" y="1600201"/>
            <a:ext cx="95186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64AC7E-C473-4150-A2BD-DD7BCEBBA1B4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476276-0830-4E2B-B9AB-85B48C0987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9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60C30"/>
        </a:buClr>
        <a:buSzPct val="105000"/>
        <a:buFont typeface="Wingdings" pitchFamily="2" charset="2"/>
        <a:buChar char="Ø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60C30"/>
        </a:buClr>
        <a:buSzPct val="105000"/>
        <a:buFont typeface="Wingdings" pitchFamily="2" charset="2"/>
        <a:buChar char="Ø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60C30"/>
        </a:buClr>
        <a:buSzPct val="105000"/>
        <a:buFont typeface="Wingdings" pitchFamily="2" charset="2"/>
        <a:buChar char="Ø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60C30"/>
        </a:buClr>
        <a:buSzPct val="105000"/>
        <a:buFont typeface="Wingdings" pitchFamily="2" charset="2"/>
        <a:buChar char="Ø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624417" y="441328"/>
            <a:ext cx="10972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Dian otsikko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412878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Tähän tekstiä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99100" y="6327778"/>
            <a:ext cx="201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E36916-1F65-47EE-A90F-625396A87A4B}" type="datetime1">
              <a:rPr lang="fi-FI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40251" y="6327778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D6E05F-0051-452C-8AC2-4A041CD261E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899400" y="63277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Timo Keistinen</a:t>
            </a:r>
            <a:endParaRPr lang="fi-FI" dirty="0"/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6797678"/>
            <a:ext cx="12192000" cy="60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2056" name="Ryhmä 9"/>
          <p:cNvGrpSpPr>
            <a:grpSpLocks/>
          </p:cNvGrpSpPr>
          <p:nvPr userDrawn="1"/>
        </p:nvGrpSpPr>
        <p:grpSpPr bwMode="auto">
          <a:xfrm>
            <a:off x="389468" y="6235700"/>
            <a:ext cx="3346451" cy="361950"/>
            <a:chOff x="292529" y="4676370"/>
            <a:chExt cx="2509412" cy="271643"/>
          </a:xfrm>
        </p:grpSpPr>
        <p:pic>
          <p:nvPicPr>
            <p:cNvPr id="2057" name="Kuva 10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5"/>
            <a:stretch>
              <a:fillRect/>
            </a:stretch>
          </p:blipFill>
          <p:spPr bwMode="auto">
            <a:xfrm>
              <a:off x="292529" y="4676370"/>
              <a:ext cx="103007" cy="1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Kuva 11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84683"/>
              <a:ext cx="2406405" cy="16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195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hf hdr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Arial" charset="0"/>
        <a:buChar char="•"/>
        <a:defRPr kern="1200">
          <a:solidFill>
            <a:srgbClr val="6C6F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Arial" charset="0"/>
        <a:buChar char="•"/>
        <a:defRPr sz="1600" kern="1200">
          <a:solidFill>
            <a:srgbClr val="6C6F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Arial" charset="0"/>
        <a:buChar char="•"/>
        <a:defRPr sz="1600" kern="1200">
          <a:solidFill>
            <a:srgbClr val="6C6F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Arial" charset="0"/>
        <a:buChar char="•"/>
        <a:defRPr sz="1600" kern="1200">
          <a:solidFill>
            <a:srgbClr val="6C6F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Arial" charset="0"/>
        <a:buChar char="•"/>
        <a:defRPr sz="1600" kern="1200">
          <a:solidFill>
            <a:srgbClr val="6C6F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3D50457-1E8C-4C4F-AD97-C22873AAC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FF0000"/>
                </a:solidFill>
              </a:rPr>
              <a:t>PoSoTe</a:t>
            </a:r>
            <a:r>
              <a:rPr lang="fi-FI" b="1" dirty="0">
                <a:solidFill>
                  <a:srgbClr val="FF0000"/>
                </a:solidFill>
              </a:rPr>
              <a:t>- sairaalahoidon integraation peruskysymyksiä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28102FB9-CE5D-450D-8AB6-69153952B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Valmistellut työryhmä: Jorma Penttinen, Seppo Lehto, Mikko Korhonen ja Simo </a:t>
            </a:r>
            <a:r>
              <a:rPr lang="fi-FI" dirty="0"/>
              <a:t>Kokko</a:t>
            </a:r>
          </a:p>
          <a:p>
            <a:r>
              <a:rPr lang="fi-FI" dirty="0" smtClean="0"/>
              <a:t>- viimeistelty 4.10.2017 mennessä saatujen kommenttien perusteella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2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EAB7461E-08AD-4453-A495-50BC580BF896}"/>
              </a:ext>
            </a:extLst>
          </p:cNvPr>
          <p:cNvSpPr/>
          <p:nvPr/>
        </p:nvSpPr>
        <p:spPr>
          <a:xfrm>
            <a:off x="914399" y="2427436"/>
            <a:ext cx="2216927" cy="23945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Ylä-Savon sairaala; 88 paikkaa; integroitu osasto, jonka sisällä </a:t>
            </a:r>
            <a:r>
              <a:rPr lang="fi-FI" sz="1600" dirty="0" smtClean="0">
                <a:solidFill>
                  <a:schemeClr val="tx1"/>
                </a:solidFill>
              </a:rPr>
              <a:t>on </a:t>
            </a:r>
            <a:r>
              <a:rPr lang="fi-FI" sz="1600" dirty="0">
                <a:solidFill>
                  <a:schemeClr val="tx1"/>
                </a:solidFill>
              </a:rPr>
              <a:t>kuntoutusyksikkö</a:t>
            </a:r>
          </a:p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(tähän sulautuvat nykyinen </a:t>
            </a:r>
            <a:r>
              <a:rPr lang="fi-FI" sz="1600" dirty="0" err="1">
                <a:solidFill>
                  <a:schemeClr val="tx1"/>
                </a:solidFill>
              </a:rPr>
              <a:t>yle</a:t>
            </a:r>
            <a:r>
              <a:rPr lang="fi-FI" sz="1600" dirty="0">
                <a:solidFill>
                  <a:schemeClr val="tx1"/>
                </a:solidFill>
              </a:rPr>
              <a:t>-osasto, </a:t>
            </a:r>
            <a:r>
              <a:rPr lang="fi-FI" sz="1600" dirty="0" err="1">
                <a:solidFill>
                  <a:schemeClr val="tx1"/>
                </a:solidFill>
              </a:rPr>
              <a:t>os</a:t>
            </a:r>
            <a:r>
              <a:rPr lang="fi-FI" sz="1600" dirty="0">
                <a:solidFill>
                  <a:schemeClr val="tx1"/>
                </a:solidFill>
              </a:rPr>
              <a:t> 3, sekä Kiuruveden osasto)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3A2EBE58-2E37-4999-8583-BAC354F1D77A}"/>
              </a:ext>
            </a:extLst>
          </p:cNvPr>
          <p:cNvSpPr/>
          <p:nvPr/>
        </p:nvSpPr>
        <p:spPr>
          <a:xfrm>
            <a:off x="3295787" y="2933973"/>
            <a:ext cx="2736622" cy="23484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Harjulan osastot: 30 paikan kuntoutusosasto; muutoin 75-90 paikan lyhytaikaista yleislääketieteen alan osastohoitoa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CE30582-2419-404F-A18D-71492401E6C8}"/>
              </a:ext>
            </a:extLst>
          </p:cNvPr>
          <p:cNvSpPr/>
          <p:nvPr/>
        </p:nvSpPr>
        <p:spPr>
          <a:xfrm>
            <a:off x="6196871" y="2427437"/>
            <a:ext cx="2407699" cy="2157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Varkauden sairaala; </a:t>
            </a:r>
            <a:r>
              <a:rPr lang="fi-FI" sz="1600" dirty="0" smtClean="0">
                <a:solidFill>
                  <a:schemeClr val="tx1"/>
                </a:solidFill>
              </a:rPr>
              <a:t>55 </a:t>
            </a:r>
            <a:r>
              <a:rPr lang="fi-FI" sz="1600" dirty="0">
                <a:solidFill>
                  <a:schemeClr val="tx1"/>
                </a:solidFill>
              </a:rPr>
              <a:t>paikkaa; </a:t>
            </a:r>
            <a:r>
              <a:rPr lang="fi-FI" sz="1600" dirty="0" smtClean="0">
                <a:solidFill>
                  <a:schemeClr val="tx1"/>
                </a:solidFill>
              </a:rPr>
              <a:t>peruserikoissairaanhoidon osasto, 22 </a:t>
            </a:r>
            <a:r>
              <a:rPr lang="fi-FI" sz="1600" dirty="0" err="1" smtClean="0">
                <a:solidFill>
                  <a:schemeClr val="tx1"/>
                </a:solidFill>
              </a:rPr>
              <a:t>ss</a:t>
            </a:r>
            <a:r>
              <a:rPr lang="fi-FI" sz="1600" dirty="0" smtClean="0">
                <a:solidFill>
                  <a:schemeClr val="tx1"/>
                </a:solidFill>
              </a:rPr>
              <a:t> integroitu kuntoutusosasto ja 20 </a:t>
            </a:r>
            <a:r>
              <a:rPr lang="fi-FI" sz="1600" dirty="0" err="1" smtClean="0">
                <a:solidFill>
                  <a:schemeClr val="tx1"/>
                </a:solidFill>
              </a:rPr>
              <a:t>ss</a:t>
            </a:r>
            <a:r>
              <a:rPr lang="fi-FI" sz="1600" dirty="0" smtClean="0">
                <a:solidFill>
                  <a:schemeClr val="tx1"/>
                </a:solidFill>
              </a:rPr>
              <a:t> psykiatrinen osasto</a:t>
            </a:r>
          </a:p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(Joroisten osasto sulautuu Varkauden sairaalaan)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640E11B7-9027-4FE5-A854-2FA0C98F4A56}"/>
              </a:ext>
            </a:extLst>
          </p:cNvPr>
          <p:cNvSpPr/>
          <p:nvPr/>
        </p:nvSpPr>
        <p:spPr>
          <a:xfrm>
            <a:off x="3295786" y="2078782"/>
            <a:ext cx="2736622" cy="8025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KYSin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akuuttiosasto; laajennus </a:t>
            </a:r>
            <a:r>
              <a:rPr lang="fi-FI" dirty="0" smtClean="0">
                <a:solidFill>
                  <a:schemeClr val="tx1"/>
                </a:solidFill>
              </a:rPr>
              <a:t>esim. </a:t>
            </a:r>
            <a:r>
              <a:rPr lang="fi-FI" dirty="0">
                <a:solidFill>
                  <a:schemeClr val="tx1"/>
                </a:solidFill>
              </a:rPr>
              <a:t>40 paikkaan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xmlns="" id="{9730DDAE-6595-46D9-98C0-FDC379208248}"/>
              </a:ext>
            </a:extLst>
          </p:cNvPr>
          <p:cNvSpPr/>
          <p:nvPr/>
        </p:nvSpPr>
        <p:spPr>
          <a:xfrm>
            <a:off x="3499718" y="5476533"/>
            <a:ext cx="993341" cy="522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Karttula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xmlns="" id="{89B006BD-0980-418B-8218-AE604C84EBA6}"/>
              </a:ext>
            </a:extLst>
          </p:cNvPr>
          <p:cNvSpPr/>
          <p:nvPr/>
        </p:nvSpPr>
        <p:spPr>
          <a:xfrm>
            <a:off x="4743040" y="5664018"/>
            <a:ext cx="1052546" cy="644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Juankoski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xmlns="" id="{540BD8BA-685B-4F1E-AD53-63BB1D5D37DE}"/>
              </a:ext>
            </a:extLst>
          </p:cNvPr>
          <p:cNvSpPr/>
          <p:nvPr/>
        </p:nvSpPr>
        <p:spPr>
          <a:xfrm>
            <a:off x="3690492" y="6394222"/>
            <a:ext cx="1256478" cy="315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Koillis-Savo?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xmlns="" id="{A9D39455-B1D6-40B2-9A81-69B66A7A1463}"/>
              </a:ext>
            </a:extLst>
          </p:cNvPr>
          <p:cNvSpPr/>
          <p:nvPr/>
        </p:nvSpPr>
        <p:spPr>
          <a:xfrm>
            <a:off x="3341835" y="1197272"/>
            <a:ext cx="2690573" cy="8749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KYSin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muilla kuin akuuttiosastolla toteutuva peruserikoissairaanhoito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xmlns="" id="{97ED9FD1-C7A8-4AB7-8E37-65688ED9CD11}"/>
              </a:ext>
            </a:extLst>
          </p:cNvPr>
          <p:cNvSpPr/>
          <p:nvPr/>
        </p:nvSpPr>
        <p:spPr>
          <a:xfrm>
            <a:off x="2164298" y="335498"/>
            <a:ext cx="4927235" cy="8551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KYSin</a:t>
            </a:r>
            <a:r>
              <a:rPr lang="fi-FI" dirty="0">
                <a:solidFill>
                  <a:schemeClr val="tx1"/>
                </a:solidFill>
              </a:rPr>
              <a:t> erikoissairaanhoito ja erityistason hoito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xmlns="" id="{0D6AE737-92B1-4332-AED7-6B7F058D3004}"/>
              </a:ext>
            </a:extLst>
          </p:cNvPr>
          <p:cNvSpPr txBox="1"/>
          <p:nvPr/>
        </p:nvSpPr>
        <p:spPr>
          <a:xfrm>
            <a:off x="8604570" y="690734"/>
            <a:ext cx="281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rgbClr val="FF0000"/>
                </a:solidFill>
              </a:rPr>
              <a:t>TULEVAISUUSKUVA: OSASTOHOITO; </a:t>
            </a:r>
          </a:p>
          <a:p>
            <a:r>
              <a:rPr lang="fi-FI" sz="2400" b="1" i="1" dirty="0" smtClean="0">
                <a:solidFill>
                  <a:srgbClr val="FF0000"/>
                </a:solidFill>
              </a:rPr>
              <a:t>V 2020 -&gt;</a:t>
            </a:r>
            <a:endParaRPr lang="fi-FI" sz="2400" b="1" i="1" dirty="0">
              <a:solidFill>
                <a:srgbClr val="FF0000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780FF505-0C41-4BA8-814C-888BC1614E9F}"/>
              </a:ext>
            </a:extLst>
          </p:cNvPr>
          <p:cNvSpPr txBox="1"/>
          <p:nvPr/>
        </p:nvSpPr>
        <p:spPr>
          <a:xfrm>
            <a:off x="5269312" y="6473163"/>
            <a:ext cx="2532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Koska lisäkapasiteettia tarvitaan</a:t>
            </a:r>
          </a:p>
        </p:txBody>
      </p:sp>
    </p:spTree>
    <p:extLst>
      <p:ext uri="{BB962C8B-B14F-4D97-AF65-F5344CB8AC3E}">
        <p14:creationId xmlns:p14="http://schemas.microsoft.com/office/powerpoint/2010/main" val="41776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EAB7461E-08AD-4453-A495-50BC580BF896}"/>
              </a:ext>
            </a:extLst>
          </p:cNvPr>
          <p:cNvSpPr/>
          <p:nvPr/>
        </p:nvSpPr>
        <p:spPr>
          <a:xfrm>
            <a:off x="914399" y="2322182"/>
            <a:ext cx="2216927" cy="4085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Ylä-Savo – polikliiniset </a:t>
            </a:r>
            <a:r>
              <a:rPr lang="fi-FI" sz="1600" dirty="0" err="1">
                <a:solidFill>
                  <a:schemeClr val="tx1"/>
                </a:solidFill>
              </a:rPr>
              <a:t>esh:n</a:t>
            </a:r>
            <a:r>
              <a:rPr lang="fi-FI" sz="1600" dirty="0">
                <a:solidFill>
                  <a:schemeClr val="tx1"/>
                </a:solidFill>
              </a:rPr>
              <a:t> palvelut Iisalmessa:</a:t>
            </a:r>
          </a:p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Nykyisen kaltainen valikoima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Polikliiniset operatiiviset toimenpiteet ao. aloilla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Mitoituksissa otettava huomioon työskentely integroidulla osastolla</a:t>
            </a:r>
          </a:p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3A2EBE58-2E37-4999-8583-BAC354F1D77A}"/>
              </a:ext>
            </a:extLst>
          </p:cNvPr>
          <p:cNvSpPr/>
          <p:nvPr/>
        </p:nvSpPr>
        <p:spPr>
          <a:xfrm>
            <a:off x="3295787" y="2933973"/>
            <a:ext cx="2736622" cy="40194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Harjulan polikliiniset </a:t>
            </a:r>
            <a:r>
              <a:rPr lang="fi-FI" sz="1600" dirty="0" err="1">
                <a:solidFill>
                  <a:schemeClr val="tx1"/>
                </a:solidFill>
              </a:rPr>
              <a:t>esh</a:t>
            </a:r>
            <a:r>
              <a:rPr lang="fi-FI" sz="1600" dirty="0">
                <a:solidFill>
                  <a:schemeClr val="tx1"/>
                </a:solidFill>
              </a:rPr>
              <a:t>-palvelut integroidaan hyvin pitkälle </a:t>
            </a:r>
            <a:r>
              <a:rPr lang="fi-FI" sz="1600" dirty="0" err="1">
                <a:solidFill>
                  <a:schemeClr val="tx1"/>
                </a:solidFill>
              </a:rPr>
              <a:t>KYS:n</a:t>
            </a:r>
            <a:r>
              <a:rPr lang="fi-FI" sz="1600" dirty="0">
                <a:solidFill>
                  <a:schemeClr val="tx1"/>
                </a:solidFill>
              </a:rPr>
              <a:t> poliklinikkapalvelujen kanssa</a:t>
            </a:r>
          </a:p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Eräitä erikoisaloja olisi hyvä olla edustettuina sairaalan osastotoiminnan (kuntoutus ja </a:t>
            </a:r>
            <a:r>
              <a:rPr lang="fi-FI" sz="1600" dirty="0" err="1">
                <a:solidFill>
                  <a:schemeClr val="tx1"/>
                </a:solidFill>
              </a:rPr>
              <a:t>yle</a:t>
            </a:r>
            <a:r>
              <a:rPr lang="fi-FI" sz="1600" dirty="0">
                <a:solidFill>
                  <a:schemeClr val="tx1"/>
                </a:solidFill>
              </a:rPr>
              <a:t>-hoito) kannalta, </a:t>
            </a:r>
            <a:r>
              <a:rPr lang="fi-FI" sz="1600" dirty="0" err="1">
                <a:solidFill>
                  <a:schemeClr val="tx1"/>
                </a:solidFill>
              </a:rPr>
              <a:t>esim</a:t>
            </a:r>
            <a:r>
              <a:rPr lang="fi-FI" sz="1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Sisätaudit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Geriatria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Neurologia</a:t>
            </a:r>
            <a:endParaRPr lang="fi-FI" sz="1600" dirty="0">
              <a:solidFill>
                <a:schemeClr val="tx1"/>
              </a:solidFill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Kuntoutus</a:t>
            </a:r>
          </a:p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CE30582-2419-404F-A18D-71492401E6C8}"/>
              </a:ext>
            </a:extLst>
          </p:cNvPr>
          <p:cNvSpPr/>
          <p:nvPr/>
        </p:nvSpPr>
        <p:spPr>
          <a:xfrm>
            <a:off x="6196868" y="2322181"/>
            <a:ext cx="2407699" cy="42430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Varkaus - polikliiniset </a:t>
            </a:r>
            <a:r>
              <a:rPr lang="fi-FI" sz="1600" dirty="0" err="1">
                <a:solidFill>
                  <a:schemeClr val="tx1"/>
                </a:solidFill>
              </a:rPr>
              <a:t>esh:n</a:t>
            </a:r>
            <a:r>
              <a:rPr lang="fi-FI" sz="1600" dirty="0">
                <a:solidFill>
                  <a:schemeClr val="tx1"/>
                </a:solidFill>
              </a:rPr>
              <a:t> palvelut: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Nykyisen kaltainen valikoima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Polikliiniset operatiiviset toimenpiteet ao. aloilla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Mitoituksissa otettava huomioon työskentely </a:t>
            </a:r>
            <a:r>
              <a:rPr lang="fi-FI" sz="1400" dirty="0" smtClean="0">
                <a:solidFill>
                  <a:schemeClr val="tx1"/>
                </a:solidFill>
              </a:rPr>
              <a:t> osastoilla</a:t>
            </a:r>
            <a:endParaRPr lang="fi-FI" sz="1400" dirty="0">
              <a:solidFill>
                <a:schemeClr val="tx1"/>
              </a:solidFill>
            </a:endParaRPr>
          </a:p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640E11B7-9027-4FE5-A854-2FA0C98F4A56}"/>
              </a:ext>
            </a:extLst>
          </p:cNvPr>
          <p:cNvSpPr/>
          <p:nvPr/>
        </p:nvSpPr>
        <p:spPr>
          <a:xfrm>
            <a:off x="3341834" y="2164298"/>
            <a:ext cx="2690573" cy="670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Kuopio järjestää </a:t>
            </a:r>
            <a:r>
              <a:rPr lang="fi-FI" sz="1600" dirty="0" err="1">
                <a:solidFill>
                  <a:schemeClr val="tx1"/>
                </a:solidFill>
              </a:rPr>
              <a:t>pkl-palveluja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KYSin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>
                <a:solidFill>
                  <a:schemeClr val="tx1"/>
                </a:solidFill>
              </a:rPr>
              <a:t>tiloissa eräillä erikoisaloil</a:t>
            </a:r>
            <a:r>
              <a:rPr lang="fi-FI" sz="14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xmlns="" id="{A9D39455-B1D6-40B2-9A81-69B66A7A1463}"/>
              </a:ext>
            </a:extLst>
          </p:cNvPr>
          <p:cNvSpPr/>
          <p:nvPr/>
        </p:nvSpPr>
        <p:spPr>
          <a:xfrm>
            <a:off x="3341835" y="927557"/>
            <a:ext cx="2690573" cy="1230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KYSin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>
                <a:solidFill>
                  <a:schemeClr val="tx1"/>
                </a:solidFill>
              </a:rPr>
              <a:t>laaja valikoima peruserikoissairaanhoidoksi laskettavia polikliinisia erikoisaloja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xmlns="" id="{97ED9FD1-C7A8-4AB7-8E37-65688ED9CD11}"/>
              </a:ext>
            </a:extLst>
          </p:cNvPr>
          <p:cNvSpPr/>
          <p:nvPr/>
        </p:nvSpPr>
        <p:spPr>
          <a:xfrm>
            <a:off x="2164298" y="85520"/>
            <a:ext cx="4927235" cy="842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KYSin</a:t>
            </a:r>
            <a:r>
              <a:rPr lang="fi-FI" dirty="0">
                <a:solidFill>
                  <a:schemeClr val="tx1"/>
                </a:solidFill>
              </a:rPr>
              <a:t> erikoissairaanhoito ja erityistason hoito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0B5BB347-059B-4BD7-88C8-8C144F346AFC}"/>
              </a:ext>
            </a:extLst>
          </p:cNvPr>
          <p:cNvSpPr txBox="1"/>
          <p:nvPr/>
        </p:nvSpPr>
        <p:spPr>
          <a:xfrm>
            <a:off x="8236178" y="506538"/>
            <a:ext cx="3274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rgbClr val="FF0000"/>
                </a:solidFill>
              </a:rPr>
              <a:t>TULEVAISUUSKUVA: ESH:N </a:t>
            </a:r>
            <a:r>
              <a:rPr lang="fi-FI" sz="2400" b="1" i="1" dirty="0">
                <a:solidFill>
                  <a:srgbClr val="FF0000"/>
                </a:solidFill>
              </a:rPr>
              <a:t>POLIKLIININEN HOITO/ AVOHOITO </a:t>
            </a:r>
            <a:endParaRPr lang="fi-FI" sz="2400" b="1" i="1" dirty="0" smtClean="0">
              <a:solidFill>
                <a:srgbClr val="FF0000"/>
              </a:solidFill>
            </a:endParaRPr>
          </a:p>
          <a:p>
            <a:r>
              <a:rPr lang="fi-FI" sz="2400" b="1" i="1" dirty="0" smtClean="0">
                <a:solidFill>
                  <a:srgbClr val="FF0000"/>
                </a:solidFill>
              </a:rPr>
              <a:t>V 2020-&gt;</a:t>
            </a:r>
            <a:endParaRPr lang="fi-FI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AB3E072-9FDD-4ABE-859B-4F243FA6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098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Integroidut </a:t>
            </a:r>
            <a:r>
              <a:rPr lang="fi-FI" sz="3200" b="1" dirty="0" smtClean="0">
                <a:solidFill>
                  <a:srgbClr val="FF0000"/>
                </a:solidFill>
              </a:rPr>
              <a:t>osastot (Ylä-Savossa  suunnitelmissa yksi yhteinen; Varkaudessa koskisi kuntoutusosastoa)</a:t>
            </a:r>
            <a:endParaRPr lang="fi-FI" sz="3200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CC15EF3-7134-4A5F-806D-7368722E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224"/>
            <a:ext cx="10515600" cy="502573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Vahva panos yleislääketieteellis-geriatrisella hoitokulttuurilla; potilaissa runsaasti ikääntyneitä monisairaita, joilla on jo säännöllinen kotihoito tai palveluasumisen kautta vastaava palvelu</a:t>
            </a:r>
          </a:p>
          <a:p>
            <a:r>
              <a:rPr lang="fi-FI" dirty="0"/>
              <a:t>Osastoilta ohjataan päättäväisesti kotihoitoon, </a:t>
            </a:r>
            <a:r>
              <a:rPr lang="fi-FI" dirty="0" smtClean="0"/>
              <a:t>joko takaisin kotihoidon piiriin </a:t>
            </a:r>
            <a:r>
              <a:rPr lang="fi-FI" dirty="0"/>
              <a:t>tai ensimmäistä </a:t>
            </a:r>
            <a:r>
              <a:rPr lang="fi-FI" dirty="0" smtClean="0"/>
              <a:t>kertaa kotihoidon asiakkaaksi</a:t>
            </a:r>
            <a:endParaRPr lang="fi-FI" dirty="0"/>
          </a:p>
          <a:p>
            <a:r>
              <a:rPr lang="fi-FI" dirty="0"/>
              <a:t>Sisätaudit ja muut konservatiivisten alojen erikoislääkärit ja –tiimit toimivat joustavasti osana osaston arkea; sisätautilääkärit, neurologit, keuhkolääkärit, kenties onkologit/palliatiivisen hoidon erikoislääkärit jne. ottavat osasta potilaista hoitovastuun ja antavat omaa </a:t>
            </a:r>
            <a:r>
              <a:rPr lang="fi-FI" dirty="0" err="1"/>
              <a:t>konsultatiivista</a:t>
            </a:r>
            <a:r>
              <a:rPr lang="fi-FI" dirty="0"/>
              <a:t> panostaan ilman fyysisiä tai hallinnollisia rajoja osastoilla</a:t>
            </a:r>
          </a:p>
          <a:p>
            <a:r>
              <a:rPr lang="fi-FI" dirty="0"/>
              <a:t>Päivystyksellisen hoitoon tulon valtaväylä yllä kuvatuilla aloilla, jos ei erityistä perustetta muiden reittien valinnoille</a:t>
            </a:r>
          </a:p>
        </p:txBody>
      </p:sp>
    </p:spTree>
    <p:extLst>
      <p:ext uri="{BB962C8B-B14F-4D97-AF65-F5344CB8AC3E}">
        <p14:creationId xmlns:p14="http://schemas.microsoft.com/office/powerpoint/2010/main" val="8389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434919B-278A-428D-8681-3D5061A4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784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Yle-osastot / terveyskeskussairaaloiden lyhytaikainen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F788669-7C8E-4426-8F97-4C9A3955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948"/>
            <a:ext cx="10515600" cy="4881015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Edellä kuvatut kolme taloa ovat osa kokonaisuutta</a:t>
            </a:r>
          </a:p>
          <a:p>
            <a:r>
              <a:rPr lang="fi-FI" dirty="0"/>
              <a:t>Tämän lisäksi maakunnassa seuraavat </a:t>
            </a:r>
            <a:r>
              <a:rPr lang="fi-FI" dirty="0" smtClean="0"/>
              <a:t>terveyskeskussairaalat</a:t>
            </a:r>
            <a:endParaRPr lang="fi-FI" dirty="0"/>
          </a:p>
          <a:p>
            <a:pPr lvl="1"/>
            <a:r>
              <a:rPr lang="fi-FI" dirty="0"/>
              <a:t>Leppävirta</a:t>
            </a:r>
          </a:p>
          <a:p>
            <a:pPr lvl="1"/>
            <a:r>
              <a:rPr lang="fi-FI" dirty="0"/>
              <a:t>Suonenjoki</a:t>
            </a:r>
          </a:p>
          <a:p>
            <a:pPr lvl="1"/>
            <a:r>
              <a:rPr lang="fi-FI" dirty="0"/>
              <a:t>Pielavesi/Nilakka</a:t>
            </a:r>
          </a:p>
          <a:p>
            <a:pPr lvl="1"/>
            <a:r>
              <a:rPr lang="fi-FI" dirty="0"/>
              <a:t>Lapinlahti</a:t>
            </a:r>
          </a:p>
          <a:p>
            <a:pPr lvl="1"/>
            <a:r>
              <a:rPr lang="fi-FI" dirty="0"/>
              <a:t>Siilinjärvi</a:t>
            </a:r>
          </a:p>
          <a:p>
            <a:pPr lvl="1"/>
            <a:r>
              <a:rPr lang="fi-FI" dirty="0"/>
              <a:t>Juankoski</a:t>
            </a:r>
          </a:p>
          <a:p>
            <a:pPr lvl="1"/>
            <a:r>
              <a:rPr lang="fi-FI" dirty="0"/>
              <a:t>Jokin muu koillis-savolaisia / kuopiolaisia palveleva</a:t>
            </a:r>
          </a:p>
          <a:p>
            <a:r>
              <a:rPr lang="fi-FI" dirty="0"/>
              <a:t>Näiden kaikkien yhteydessä on ilta- ja viikonlopputyönä akuuttivastaanottoa</a:t>
            </a:r>
          </a:p>
          <a:p>
            <a:r>
              <a:rPr lang="fi-FI" dirty="0"/>
              <a:t>Kaikki hoitavat oloihinsa ja varustukseensa sopivaa akuuttihoitoa ja jatkohoitoa</a:t>
            </a:r>
          </a:p>
          <a:p>
            <a:r>
              <a:rPr lang="fi-FI" dirty="0"/>
              <a:t>Akuuttihoidossa tarjolla porrastus kiireellisyyden mukaan: KYS 24/7 diagnostiikka ja konsultaatiot; Iisalmi ja Varkaus: 24/7 </a:t>
            </a:r>
            <a:r>
              <a:rPr lang="fi-FI" dirty="0" smtClean="0"/>
              <a:t>yleislääkäritason päivystys ja erikoislääkärin takapäivystys ja tuki viikonloppuisin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6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Aluesairaaloiden operatiivinen 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F0FED-2D67-4F7D-B834-8CB28CFCD580}" type="datetime1">
              <a:rPr lang="fi-FI" smtClean="0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51193-33D5-4837-A5BB-DB47D3108C01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>
              <a:latin typeface="Arial" charset="0"/>
              <a:cs typeface="Arial" charset="0"/>
            </a:endParaRPr>
          </a:p>
        </p:txBody>
      </p:sp>
      <p:sp>
        <p:nvSpPr>
          <p:cNvPr id="62467" name="Päivämäärän paikkamerkki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474DB02-5FBD-460E-88CB-E2F06205591F}" type="datetime1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9.10.2017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sp>
        <p:nvSpPr>
          <p:cNvPr id="62468" name="Dian numeron paikkamerkki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22C7867-8A6F-4AC8-A225-C934FB668B20}" type="slidenum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pic>
        <p:nvPicPr>
          <p:cNvPr id="624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2" y="333375"/>
            <a:ext cx="1177290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yhdysviiva 6"/>
          <p:cNvCxnSpPr/>
          <p:nvPr/>
        </p:nvCxnSpPr>
        <p:spPr>
          <a:xfrm>
            <a:off x="2832102" y="6021388"/>
            <a:ext cx="1631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uora yhdysviiva 2"/>
          <p:cNvCxnSpPr/>
          <p:nvPr/>
        </p:nvCxnSpPr>
        <p:spPr>
          <a:xfrm>
            <a:off x="7622849" y="5349667"/>
            <a:ext cx="1939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/>
          <p:cNvCxnSpPr/>
          <p:nvPr/>
        </p:nvCxnSpPr>
        <p:spPr>
          <a:xfrm>
            <a:off x="2905570" y="5512037"/>
            <a:ext cx="6725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Leikkaustoimintaa aluesairaalassa määrittävä lainsäädäntö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Terveydenhuoltolain ja siihen liittyvän asetuksen mukaan </a:t>
            </a:r>
            <a:r>
              <a:rPr lang="fi-FI" dirty="0"/>
              <a:t>anestesiaa vaativia leikkauksia saa ensi vuoden alusta lähtien suorittaa julkisella puolella vain niissä sairaaloissa, joissa on perusterveydenhuollon ja erikoissairaanhoidon yhteispäivystys</a:t>
            </a:r>
            <a:endParaRPr lang="fi-FI" altLang="fi-FI" dirty="0" smtClean="0">
              <a:latin typeface="Arial" charset="0"/>
              <a:cs typeface="Arial" charset="0"/>
            </a:endParaRPr>
          </a:p>
          <a:p>
            <a:endParaRPr lang="fi-FI" altLang="fi-FI" dirty="0">
              <a:latin typeface="Arial" charset="0"/>
              <a:cs typeface="Arial" charset="0"/>
            </a:endParaRPr>
          </a:p>
          <a:p>
            <a:r>
              <a:rPr lang="fi-FI" altLang="fi-FI" dirty="0" smtClean="0">
                <a:latin typeface="Arial" charset="0"/>
                <a:cs typeface="Arial" charset="0"/>
              </a:rPr>
              <a:t>Ulkoistettu leikkaustoiminta </a:t>
            </a:r>
            <a:r>
              <a:rPr lang="fi-FI" altLang="fi-FI" dirty="0">
                <a:latin typeface="Arial" charset="0"/>
                <a:cs typeface="Arial" charset="0"/>
              </a:rPr>
              <a:t>kunnan toimintana tai hankintana </a:t>
            </a:r>
            <a:r>
              <a:rPr lang="fi-FI" altLang="fi-FI" b="1" dirty="0">
                <a:latin typeface="Arial" charset="0"/>
                <a:cs typeface="Arial" charset="0"/>
              </a:rPr>
              <a:t>ei ole aluesairaaloissa mahdollinen, jos terveydenhuoltolain laatuehdot eivät täyty päivystyksen ja lukumäärien suhteen</a:t>
            </a:r>
            <a:r>
              <a:rPr lang="fi-FI" altLang="fi-FI" dirty="0">
                <a:latin typeface="Arial" charset="0"/>
                <a:cs typeface="Arial" charset="0"/>
              </a:rPr>
              <a:t>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F0FED-2D67-4F7D-B834-8CB28CFCD580}" type="datetime1">
              <a:rPr lang="fi-FI" smtClean="0"/>
              <a:pPr>
                <a:defRPr/>
              </a:pPr>
              <a:t>9.10.2017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51193-33D5-4837-A5BB-DB47D3108C01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3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ko 1"/>
          <p:cNvSpPr>
            <a:spLocks noGrp="1"/>
          </p:cNvSpPr>
          <p:nvPr>
            <p:ph type="title"/>
          </p:nvPr>
        </p:nvSpPr>
        <p:spPr>
          <a:xfrm>
            <a:off x="624417" y="644530"/>
            <a:ext cx="10972800" cy="874713"/>
          </a:xfrm>
        </p:spPr>
        <p:txBody>
          <a:bodyPr/>
          <a:lstStyle/>
          <a:p>
            <a:pPr eaLnBrk="1" hangingPunct="1"/>
            <a:r>
              <a:rPr lang="fi-FI" altLang="fi-FI" sz="2000">
                <a:latin typeface="Arial" charset="0"/>
                <a:cs typeface="Arial" charset="0"/>
              </a:rPr>
              <a:t>Laki sosiaali- ja terveydenhuollon suunnittelusta ja valtionavustuksesta 5§ kolmas momentti</a:t>
            </a:r>
          </a:p>
        </p:txBody>
      </p:sp>
      <p:sp>
        <p:nvSpPr>
          <p:cNvPr id="78851" name="Sisällön paikkamerkki 2"/>
          <p:cNvSpPr>
            <a:spLocks noGrp="1"/>
          </p:cNvSpPr>
          <p:nvPr>
            <p:ph idx="1"/>
          </p:nvPr>
        </p:nvSpPr>
        <p:spPr>
          <a:xfrm>
            <a:off x="527051" y="1989138"/>
            <a:ext cx="10972800" cy="4525962"/>
          </a:xfrm>
        </p:spPr>
        <p:txBody>
          <a:bodyPr/>
          <a:lstStyle/>
          <a:p>
            <a:pPr eaLnBrk="1" hangingPunct="1"/>
            <a:r>
              <a:rPr lang="fi-FI" altLang="fi-FI" sz="2000" dirty="0">
                <a:latin typeface="Arial" charset="0"/>
                <a:cs typeface="Arial" charset="0"/>
              </a:rPr>
              <a:t>Hankittaessa palveluja yksityiseltä palvelujen tuottajalta kunnan tai kuntayhtymän on varmistuttava siitä, että </a:t>
            </a:r>
            <a:r>
              <a:rPr lang="fi-FI" altLang="fi-FI" sz="2000" dirty="0">
                <a:solidFill>
                  <a:srgbClr val="FF0000"/>
                </a:solidFill>
                <a:latin typeface="Arial" charset="0"/>
                <a:cs typeface="Arial" charset="0"/>
              </a:rPr>
              <a:t>hankittavat palvelut vastaavat sitä tasoa, jota edellytetään vastaavalta kunnalliselta toiminnalta.</a:t>
            </a:r>
          </a:p>
          <a:p>
            <a:pPr eaLnBrk="1" hangingPunct="1"/>
            <a:endParaRPr lang="fi-FI" altLang="fi-FI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fi-FI" altLang="fi-FI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Toisin sanoen:</a:t>
            </a:r>
            <a:r>
              <a:rPr lang="fi-FI" altLang="fi-FI" sz="2000" i="1" dirty="0">
                <a:latin typeface="Arial" charset="0"/>
                <a:cs typeface="Arial" charset="0"/>
              </a:rPr>
              <a:t> Kunta tai kuntayhtymä voi hankkia erikoissairaanhoidon palveluita yksityisiltä toimijoilta koskien myös operatiivisia erikoisaloja, mutta leikkaustoiminta kunnan toimintana tai hankintana </a:t>
            </a:r>
            <a:r>
              <a:rPr lang="fi-FI" altLang="fi-FI" sz="2000" b="1" i="1" dirty="0">
                <a:latin typeface="Arial" charset="0"/>
                <a:cs typeface="Arial" charset="0"/>
              </a:rPr>
              <a:t>ei ole aluesairaaloissa mahdollinen, jos terveydenhuoltolain laatuehdot eivät täyty päivystyksen ja lukumäärien suhteen</a:t>
            </a:r>
            <a:r>
              <a:rPr lang="fi-FI" altLang="fi-FI" sz="2000" i="1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8852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>
                <a:solidFill>
                  <a:srgbClr val="6C6F7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D7726A4-643B-4586-BADA-91BFADA5D9DC}" type="datetime1">
              <a:rPr lang="fi-FI" altLang="fi-FI" smtClean="0">
                <a:solidFill>
                  <a:srgbClr val="878A8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9.10.2017</a:t>
            </a:fld>
            <a:endParaRPr lang="fi-FI" altLang="fi-FI">
              <a:solidFill>
                <a:srgbClr val="878A8B"/>
              </a:solidFill>
            </a:endParaRPr>
          </a:p>
        </p:txBody>
      </p:sp>
      <p:sp>
        <p:nvSpPr>
          <p:cNvPr id="78853" name="Dian numeron paikkamerkki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>
                <a:solidFill>
                  <a:srgbClr val="6C6F7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F3B308D-DB3A-45DD-92EB-59A6DB713F00}" type="slidenum">
              <a:rPr lang="fi-FI" altLang="fi-FI" smtClean="0">
                <a:solidFill>
                  <a:srgbClr val="878A8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i-FI" altLang="fi-FI">
              <a:solidFill>
                <a:srgbClr val="878A8B"/>
              </a:solidFill>
            </a:endParaRPr>
          </a:p>
        </p:txBody>
      </p:sp>
      <p:sp>
        <p:nvSpPr>
          <p:cNvPr id="78854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>
                <a:solidFill>
                  <a:srgbClr val="6C6F7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Arial" charset="0"/>
              <a:buChar char="•"/>
              <a:defRPr sz="1600">
                <a:solidFill>
                  <a:srgbClr val="6C6F7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>
                <a:solidFill>
                  <a:srgbClr val="878A8B"/>
                </a:solidFill>
              </a:rPr>
              <a:t>Timo Keistinen</a:t>
            </a:r>
          </a:p>
        </p:txBody>
      </p:sp>
    </p:spTree>
    <p:extLst>
      <p:ext uri="{BB962C8B-B14F-4D97-AF65-F5344CB8AC3E}">
        <p14:creationId xmlns:p14="http://schemas.microsoft.com/office/powerpoint/2010/main" val="11229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" charset="0"/>
                <a:cs typeface="Arial" charset="0"/>
              </a:rPr>
              <a:t>9 § </a:t>
            </a:r>
            <a:r>
              <a:rPr lang="fi-FI" altLang="fi-FI" i="1">
                <a:latin typeface="Arial" charset="0"/>
                <a:cs typeface="Arial" charset="0"/>
              </a:rPr>
              <a:t>Voimaantulo </a:t>
            </a:r>
            <a:r>
              <a:rPr lang="fi-FI" altLang="fi-FI">
                <a:latin typeface="Arial" charset="0"/>
                <a:cs typeface="Arial" charset="0"/>
              </a:rPr>
              <a:t/>
            </a:r>
            <a:br>
              <a:rPr lang="fi-FI" altLang="fi-FI">
                <a:latin typeface="Arial" charset="0"/>
                <a:cs typeface="Arial" charset="0"/>
              </a:rPr>
            </a:br>
            <a:endParaRPr lang="fi-FI" altLang="fi-FI">
              <a:latin typeface="Arial" charset="0"/>
              <a:cs typeface="Arial" charset="0"/>
            </a:endParaRPr>
          </a:p>
        </p:txBody>
      </p:sp>
      <p:sp>
        <p:nvSpPr>
          <p:cNvPr id="83971" name="Päivämäärän paikkamerkki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A95197-3F87-4FA9-9B68-B83CD3BA9AB6}" type="datetime1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9.10.2017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sp>
        <p:nvSpPr>
          <p:cNvPr id="83972" name="Dian numeron paikkamerkki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76F812C-5E8C-4A0A-B8DA-1469985D8FB4}" type="slidenum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sp>
        <p:nvSpPr>
          <p:cNvPr id="83973" name="Sisällön paikkamerkki 4"/>
          <p:cNvSpPr>
            <a:spLocks noGrp="1"/>
          </p:cNvSpPr>
          <p:nvPr>
            <p:ph idx="1"/>
          </p:nvPr>
        </p:nvSpPr>
        <p:spPr>
          <a:xfrm>
            <a:off x="2063754" y="1600205"/>
            <a:ext cx="9518649" cy="4525963"/>
          </a:xfrm>
        </p:spPr>
        <p:txBody>
          <a:bodyPr/>
          <a:lstStyle/>
          <a:p>
            <a:pPr eaLnBrk="1" hangingPunct="1"/>
            <a:r>
              <a:rPr lang="fi-FI" altLang="fi-FI" dirty="0">
                <a:latin typeface="Arial" charset="0"/>
                <a:cs typeface="Arial" charset="0"/>
              </a:rPr>
              <a:t>Tämä asetus tulee voimaan 1 päivänä tammikuuta 2018.</a:t>
            </a:r>
          </a:p>
          <a:p>
            <a:pPr eaLnBrk="1" hangingPunct="1"/>
            <a:r>
              <a:rPr lang="fi-FI" altLang="fi-FI" dirty="0">
                <a:latin typeface="Arial" charset="0"/>
                <a:cs typeface="Arial" charset="0"/>
              </a:rPr>
              <a:t>Tällä asetuksella kumotaan valtioneuvoston asetus erityistason sairaanhoidon järjestämisestä ja keskittämisestä (336/2011).</a:t>
            </a:r>
          </a:p>
          <a:p>
            <a:pPr eaLnBrk="1" hangingPunct="1"/>
            <a:r>
              <a:rPr lang="fi-FI" altLang="fi-FI" dirty="0">
                <a:latin typeface="Arial" charset="0"/>
                <a:cs typeface="Arial" charset="0"/>
              </a:rPr>
              <a:t>Edellä 8 §:ssä tarkoitetut selvitykset on kuitenkin laadittava ja toimitettava sosiaali- ja terveysministeriölle ensimmäisen kerran jo viimeistään </a:t>
            </a:r>
            <a:r>
              <a:rPr lang="fi-FI" altLang="fi-FI" u="sng" dirty="0">
                <a:latin typeface="Arial" charset="0"/>
                <a:cs typeface="Arial" charset="0"/>
              </a:rPr>
              <a:t>31 päivänä lokakuuta 2017.</a:t>
            </a:r>
          </a:p>
          <a:p>
            <a:pPr eaLnBrk="1" hangingPunct="1"/>
            <a:r>
              <a:rPr lang="fi-FI" altLang="fi-FI" dirty="0">
                <a:latin typeface="Arial" charset="0"/>
                <a:cs typeface="Arial" charset="0"/>
              </a:rPr>
              <a:t>Asetuksen 7 §:</a:t>
            </a:r>
            <a:r>
              <a:rPr lang="fi-FI" altLang="fi-FI" dirty="0" smtClean="0">
                <a:latin typeface="Arial" charset="0"/>
                <a:cs typeface="Arial" charset="0"/>
              </a:rPr>
              <a:t>ää (</a:t>
            </a:r>
            <a:r>
              <a:rPr lang="fi-FI" altLang="fi-FI" dirty="0" err="1" smtClean="0">
                <a:latin typeface="Arial" charset="0"/>
                <a:cs typeface="Arial" charset="0"/>
              </a:rPr>
              <a:t>m.m</a:t>
            </a:r>
            <a:r>
              <a:rPr lang="fi-FI" altLang="fi-FI" dirty="0" smtClean="0">
                <a:latin typeface="Arial" charset="0"/>
                <a:cs typeface="Arial" charset="0"/>
              </a:rPr>
              <a:t>. tekonivelleikkaukset) </a:t>
            </a:r>
            <a:r>
              <a:rPr lang="fi-FI" altLang="fi-FI" dirty="0">
                <a:latin typeface="Arial" charset="0"/>
                <a:cs typeface="Arial" charset="0"/>
              </a:rPr>
              <a:t>on sovellettava viimeistään </a:t>
            </a:r>
            <a:r>
              <a:rPr lang="fi-FI" altLang="fi-FI" u="sng" dirty="0">
                <a:latin typeface="Arial" charset="0"/>
                <a:cs typeface="Arial" charset="0"/>
              </a:rPr>
              <a:t>1 päivästä heinäkuuta 2018.</a:t>
            </a:r>
          </a:p>
        </p:txBody>
      </p:sp>
    </p:spTree>
    <p:extLst>
      <p:ext uri="{BB962C8B-B14F-4D97-AF65-F5344CB8AC3E}">
        <p14:creationId xmlns:p14="http://schemas.microsoft.com/office/powerpoint/2010/main" val="22200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latin typeface="Arial" charset="0"/>
                <a:cs typeface="Arial" charset="0"/>
              </a:rPr>
              <a:t>Tekonivelleikkauksia (tilanne 2016-2017 taso)</a:t>
            </a:r>
            <a:endParaRPr lang="fi-FI" altLang="fi-FI" dirty="0">
              <a:latin typeface="Arial" charset="0"/>
              <a:cs typeface="Arial" charset="0"/>
            </a:endParaRPr>
          </a:p>
        </p:txBody>
      </p:sp>
      <p:sp>
        <p:nvSpPr>
          <p:cNvPr id="77827" name="Päivämäärän paikkamerkki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43AE41-DD71-401C-87B2-E309F891DAF7}" type="datetime1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9.10.2017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sp>
        <p:nvSpPr>
          <p:cNvPr id="77828" name="Dian numeron paikkamerkki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C31F03-1F01-4FB7-B474-6DD732334DE8}" type="slidenum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063753" y="1600203"/>
            <a:ext cx="9518649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Iisalmi </a:t>
            </a:r>
            <a:r>
              <a:rPr lang="fi-FI" dirty="0"/>
              <a:t>                                    	</a:t>
            </a:r>
            <a:r>
              <a:rPr lang="fi-FI" dirty="0" smtClean="0"/>
              <a:t>n.150 / vuosi</a:t>
            </a: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Varkaus – Terveystalo           	</a:t>
            </a:r>
            <a:r>
              <a:rPr lang="fi-FI" dirty="0" smtClean="0"/>
              <a:t>n. 350  </a:t>
            </a: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Muu </a:t>
            </a:r>
            <a:r>
              <a:rPr lang="fi-FI" dirty="0" smtClean="0"/>
              <a:t>yksityissektori </a:t>
            </a:r>
            <a:r>
              <a:rPr lang="fi-FI" dirty="0"/>
              <a:t>               </a:t>
            </a:r>
            <a:r>
              <a:rPr lang="fi-FI" dirty="0" smtClean="0"/>
              <a:t> n</a:t>
            </a:r>
            <a:r>
              <a:rPr lang="fi-FI" dirty="0"/>
              <a:t>. 50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i-FI" dirty="0"/>
              <a:t>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4233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0270" y="537882"/>
            <a:ext cx="10515600" cy="645459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FF0000"/>
                </a:solidFill>
              </a:rPr>
              <a:t>Johdannoksi</a:t>
            </a:r>
            <a:endParaRPr lang="fi-FI" sz="3200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37129"/>
            <a:ext cx="10515600" cy="4939834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smtClean="0"/>
              <a:t>Esitettävän mallin </a:t>
            </a:r>
            <a:r>
              <a:rPr lang="fi-FI" sz="2400" dirty="0"/>
              <a:t>laatiminen </a:t>
            </a:r>
            <a:r>
              <a:rPr lang="fi-FI" sz="2400" dirty="0" err="1"/>
              <a:t>vastuutettiin</a:t>
            </a:r>
            <a:r>
              <a:rPr lang="fi-FI" sz="2400" dirty="0"/>
              <a:t>  </a:t>
            </a:r>
            <a:r>
              <a:rPr lang="fi-FI" sz="2400" dirty="0" err="1"/>
              <a:t>KYSin</a:t>
            </a:r>
            <a:r>
              <a:rPr lang="fi-FI" sz="2400" dirty="0"/>
              <a:t>  perusterveydenhuollon yksikön laadittavaksi 4.9.2017  </a:t>
            </a:r>
            <a:r>
              <a:rPr lang="fi-FI" sz="2400" dirty="0" smtClean="0"/>
              <a:t>pidetyssä </a:t>
            </a:r>
            <a:r>
              <a:rPr lang="fi-FI" sz="2400" dirty="0" err="1"/>
              <a:t>KYSin</a:t>
            </a:r>
            <a:r>
              <a:rPr lang="fi-FI" sz="2400" dirty="0"/>
              <a:t> ja aluesairaaloiden työnjakoa koskeneessa keskustelutilaisuudessa, johon osallistui </a:t>
            </a:r>
            <a:r>
              <a:rPr lang="fi-FI" sz="2400" dirty="0" err="1"/>
              <a:t>PS-Liiton</a:t>
            </a:r>
            <a:r>
              <a:rPr lang="fi-FI" sz="2400" dirty="0"/>
              <a:t> ja </a:t>
            </a:r>
            <a:r>
              <a:rPr lang="fi-FI" sz="2400" dirty="0" err="1"/>
              <a:t>PS-sairaanhoitopiirin</a:t>
            </a:r>
            <a:r>
              <a:rPr lang="fi-FI" sz="2400" dirty="0"/>
              <a:t> puheenjohtajistoa  johtavia virkamiehiä.</a:t>
            </a:r>
          </a:p>
          <a:p>
            <a:r>
              <a:rPr lang="fi-FI" sz="2400" dirty="0" smtClean="0"/>
              <a:t>Tässä esityksessä tarkastellaan rinnakkain Ylä-Savon, Varkauden ja Kuopion Harjulan sairaalan palvelukokonaisuuksia. Tarkoituksena ei ole rinnastaa näitä toisiinsa, koska Ylä-Savon ja Varkauden palvelut perustuvat paikkakuntien aluesairaaloiden rakenteiden ja toimintojen yhdistymisiin peruspalvelujen kanssa. Harjulan sairaalan historia on erilainen; suuresta osasta eri erikoisalojen erikoissairaanhoitoa on vastannut KYS</a:t>
            </a:r>
          </a:p>
          <a:p>
            <a:r>
              <a:rPr lang="fi-FI" sz="2400" dirty="0" smtClean="0"/>
              <a:t>Nykytilaa esittävät tiedot ovat joko vuoden 2016 tilastotietoja tai vuoden 2017 tilannekuvauksia. Tulevaisuutta koskevat visiot ovat pääosin </a:t>
            </a:r>
            <a:r>
              <a:rPr lang="fi-FI" sz="2400" dirty="0" err="1" smtClean="0"/>
              <a:t>PoSoTe-valmistelun</a:t>
            </a:r>
            <a:r>
              <a:rPr lang="fi-FI" sz="2400" dirty="0" smtClean="0"/>
              <a:t> kesällä 2017 jätetyn loppuraportin ehdotusten mukaisia tai suuntaisia. Tähtäin on siis </a:t>
            </a:r>
            <a:r>
              <a:rPr lang="fi-FI" sz="2400" dirty="0" err="1" smtClean="0"/>
              <a:t>sote-uudistuksen</a:t>
            </a:r>
            <a:r>
              <a:rPr lang="fi-FI" sz="2400" dirty="0" smtClean="0"/>
              <a:t> voimaan tulon jälkeisessä tulevaisuudessa</a:t>
            </a:r>
          </a:p>
          <a:p>
            <a:r>
              <a:rPr lang="fi-FI" sz="2400" dirty="0" smtClean="0"/>
              <a:t>Esityksen aluksi esitellään erilaisia käsitteitä ja tapoja kuvata hoidon porrastusta maamme terveydenhuollossa; tämän jälkeen siirrytään nykytilan ja tulevaisuuden visioiden kuvaamiseen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9625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Arial" charset="0"/>
                <a:cs typeface="Arial" charset="0"/>
              </a:rPr>
              <a:t>Rautalankamallia </a:t>
            </a:r>
            <a:r>
              <a:rPr lang="fi-FI" altLang="fi-FI" dirty="0" err="1">
                <a:latin typeface="Arial" charset="0"/>
                <a:cs typeface="Arial" charset="0"/>
              </a:rPr>
              <a:t>ISAan</a:t>
            </a:r>
            <a:r>
              <a:rPr lang="fi-FI" altLang="fi-FI" dirty="0">
                <a:latin typeface="Arial" charset="0"/>
                <a:cs typeface="Arial" charset="0"/>
              </a:rPr>
              <a:t> ja </a:t>
            </a:r>
            <a:r>
              <a:rPr lang="fi-FI" altLang="fi-FI" dirty="0" err="1" smtClean="0">
                <a:latin typeface="Arial" charset="0"/>
                <a:cs typeface="Arial" charset="0"/>
              </a:rPr>
              <a:t>VASiin</a:t>
            </a:r>
            <a:r>
              <a:rPr lang="fi-FI" altLang="fi-FI" dirty="0" smtClean="0">
                <a:latin typeface="Arial" charset="0"/>
                <a:cs typeface="Arial" charset="0"/>
              </a:rPr>
              <a:t> </a:t>
            </a:r>
            <a:r>
              <a:rPr lang="fi-FI" altLang="fi-FI" sz="1200" dirty="0" smtClean="0">
                <a:latin typeface="Arial" charset="0"/>
                <a:cs typeface="Arial" charset="0"/>
              </a:rPr>
              <a:t>(Lähde: Leila Pekkanen 5.9.2017)</a:t>
            </a:r>
            <a:endParaRPr lang="fi-FI" altLang="fi-FI" sz="1200" dirty="0">
              <a:latin typeface="Arial" charset="0"/>
              <a:cs typeface="Arial" charset="0"/>
            </a:endParaRPr>
          </a:p>
        </p:txBody>
      </p:sp>
      <p:sp>
        <p:nvSpPr>
          <p:cNvPr id="86019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8A42D0-357C-4EBD-962E-3240983602CB}" type="datetime1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9.10.2017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sp>
        <p:nvSpPr>
          <p:cNvPr id="86020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SzPct val="10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68DD81D-FBE3-4FE6-B528-03953028D40E}" type="slidenum">
              <a:rPr lang="fi-FI" altLang="fi-FI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fi-FI" altLang="fi-FI" sz="1200">
              <a:solidFill>
                <a:srgbClr val="FFFFFF"/>
              </a:solidFill>
            </a:endParaRPr>
          </a:p>
        </p:txBody>
      </p:sp>
      <p:pic>
        <p:nvPicPr>
          <p:cNvPr id="860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421" y="1484313"/>
            <a:ext cx="10957983" cy="420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5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A03FE927-23BF-4821-A2B6-1EFD819BA923}"/>
              </a:ext>
            </a:extLst>
          </p:cNvPr>
          <p:cNvSpPr txBox="1"/>
          <p:nvPr/>
        </p:nvSpPr>
        <p:spPr>
          <a:xfrm>
            <a:off x="1335419" y="763096"/>
            <a:ext cx="828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Kolmen keskuksen työnjakoa voi auttaa hahmottamaan </a:t>
            </a:r>
            <a:r>
              <a:rPr lang="fi-FI" b="1" dirty="0">
                <a:solidFill>
                  <a:srgbClr val="FF0000"/>
                </a:solidFill>
              </a:rPr>
              <a:t>peruserikoissairaanhoidon</a:t>
            </a:r>
            <a:r>
              <a:rPr lang="fi-FI" b="1" dirty="0"/>
              <a:t> </a:t>
            </a:r>
            <a:r>
              <a:rPr lang="fi-FI" b="1" dirty="0" smtClean="0"/>
              <a:t>käsite, vaikka käsitettä ja sen rajoja ei olekaan tarkoin määritelty</a:t>
            </a:r>
            <a:endParaRPr lang="fi-FI" b="1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0E38F36F-5EE5-4FF3-89D2-47305772016B}"/>
              </a:ext>
            </a:extLst>
          </p:cNvPr>
          <p:cNvSpPr/>
          <p:nvPr/>
        </p:nvSpPr>
        <p:spPr>
          <a:xfrm>
            <a:off x="1335419" y="5052224"/>
            <a:ext cx="394705" cy="4868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5B51DD46-EE95-47B8-9736-8FDF09C43FFB}"/>
              </a:ext>
            </a:extLst>
          </p:cNvPr>
          <p:cNvSpPr/>
          <p:nvPr/>
        </p:nvSpPr>
        <p:spPr>
          <a:xfrm>
            <a:off x="1730124" y="5052224"/>
            <a:ext cx="5552184" cy="486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AE37CE4F-4B5F-483E-A810-228989EC00FF}"/>
              </a:ext>
            </a:extLst>
          </p:cNvPr>
          <p:cNvSpPr/>
          <p:nvPr/>
        </p:nvSpPr>
        <p:spPr>
          <a:xfrm>
            <a:off x="1381468" y="4045727"/>
            <a:ext cx="4881184" cy="5131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E429A7DC-EB57-46FB-8D64-30B82EAEBD0E}"/>
              </a:ext>
            </a:extLst>
          </p:cNvPr>
          <p:cNvSpPr/>
          <p:nvPr/>
        </p:nvSpPr>
        <p:spPr>
          <a:xfrm>
            <a:off x="6262652" y="4052305"/>
            <a:ext cx="1019655" cy="5065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xmlns="" id="{0A85B612-6E80-4B6C-A9AD-695AE6B7739B}"/>
              </a:ext>
            </a:extLst>
          </p:cNvPr>
          <p:cNvSpPr/>
          <p:nvPr/>
        </p:nvSpPr>
        <p:spPr>
          <a:xfrm>
            <a:off x="1388046" y="3151062"/>
            <a:ext cx="3341836" cy="499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DFD5118C-D250-4E7D-85EA-5AB480BA7771}"/>
              </a:ext>
            </a:extLst>
          </p:cNvPr>
          <p:cNvSpPr/>
          <p:nvPr/>
        </p:nvSpPr>
        <p:spPr>
          <a:xfrm>
            <a:off x="4729881" y="3151062"/>
            <a:ext cx="3512875" cy="499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xmlns="" id="{74B0A69D-BFE5-490C-8D29-AEAAAEE9835F}"/>
              </a:ext>
            </a:extLst>
          </p:cNvPr>
          <p:cNvSpPr/>
          <p:nvPr/>
        </p:nvSpPr>
        <p:spPr>
          <a:xfrm>
            <a:off x="1388046" y="2295868"/>
            <a:ext cx="3131327" cy="5591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xmlns="" id="{C1F135D0-5BB1-4600-8797-F7485193E39B}"/>
              </a:ext>
            </a:extLst>
          </p:cNvPr>
          <p:cNvSpPr/>
          <p:nvPr/>
        </p:nvSpPr>
        <p:spPr>
          <a:xfrm>
            <a:off x="4519373" y="2295868"/>
            <a:ext cx="2341916" cy="5591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xmlns="" id="{FC12BAE4-FD63-4D1A-94D9-E71478E09943}"/>
              </a:ext>
            </a:extLst>
          </p:cNvPr>
          <p:cNvSpPr/>
          <p:nvPr/>
        </p:nvSpPr>
        <p:spPr>
          <a:xfrm>
            <a:off x="6861289" y="2295868"/>
            <a:ext cx="1960369" cy="5591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xmlns="" id="{3EE32E6C-A483-4B00-9665-29CB988563CE}"/>
              </a:ext>
            </a:extLst>
          </p:cNvPr>
          <p:cNvSpPr txBox="1"/>
          <p:nvPr/>
        </p:nvSpPr>
        <p:spPr>
          <a:xfrm>
            <a:off x="9315038" y="2381387"/>
            <a:ext cx="178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Yliopistollinen sairaala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xmlns="" id="{A42A1B0C-36A5-4387-A376-9DCE70698CBE}"/>
              </a:ext>
            </a:extLst>
          </p:cNvPr>
          <p:cNvSpPr txBox="1"/>
          <p:nvPr/>
        </p:nvSpPr>
        <p:spPr>
          <a:xfrm>
            <a:off x="8703246" y="3335258"/>
            <a:ext cx="207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Keskussairaala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F20C7D7B-2F3C-49B9-B6FF-0282C462FEC2}"/>
              </a:ext>
            </a:extLst>
          </p:cNvPr>
          <p:cNvSpPr txBox="1"/>
          <p:nvPr/>
        </p:nvSpPr>
        <p:spPr>
          <a:xfrm>
            <a:off x="7821738" y="4183873"/>
            <a:ext cx="296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Aluesairaala tai vastaava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xmlns="" id="{3E7656F3-4CAB-4DB0-AE3A-EA4101CD6CD0}"/>
              </a:ext>
            </a:extLst>
          </p:cNvPr>
          <p:cNvSpPr txBox="1"/>
          <p:nvPr/>
        </p:nvSpPr>
        <p:spPr>
          <a:xfrm>
            <a:off x="7986199" y="5164058"/>
            <a:ext cx="21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Terveyskeskus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xmlns="" id="{8556B239-6F74-41B4-90F7-F11056936297}"/>
              </a:ext>
            </a:extLst>
          </p:cNvPr>
          <p:cNvCxnSpPr/>
          <p:nvPr/>
        </p:nvCxnSpPr>
        <p:spPr>
          <a:xfrm flipH="1">
            <a:off x="3591816" y="1409427"/>
            <a:ext cx="2572161" cy="800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SOTE-SANASTO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4DE-9E8A-4812-9F6C-6CFD8552A494}" type="datetime1">
              <a:rPr lang="fi-FI" smtClean="0">
                <a:solidFill>
                  <a:prstClr val="white"/>
                </a:solidFill>
              </a:rPr>
              <a:pPr/>
              <a:t>9.10.2017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4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91" y="959224"/>
            <a:ext cx="7915453" cy="528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Palvelutasojen  keskimääräinen käyttö / </a:t>
            </a:r>
            <a:r>
              <a:rPr lang="fi-FI" sz="2800" dirty="0" err="1"/>
              <a:t>hlö</a:t>
            </a:r>
            <a:endParaRPr lang="fi-FI" sz="28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4DE-9E8A-4812-9F6C-6CFD8552A494}" type="datetime1">
              <a:rPr lang="fi-FI" smtClean="0">
                <a:solidFill>
                  <a:prstClr val="white"/>
                </a:solidFill>
              </a:rPr>
              <a:pPr/>
              <a:t>9.10.2017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5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7" y="1317812"/>
            <a:ext cx="7752847" cy="48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EAB7461E-08AD-4453-A495-50BC580BF896}"/>
              </a:ext>
            </a:extLst>
          </p:cNvPr>
          <p:cNvSpPr/>
          <p:nvPr/>
        </p:nvSpPr>
        <p:spPr>
          <a:xfrm>
            <a:off x="914399" y="2427436"/>
            <a:ext cx="2216927" cy="9933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Iisalmen peruserikoissairaanhoito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3A2EBE58-2E37-4999-8583-BAC354F1D77A}"/>
              </a:ext>
            </a:extLst>
          </p:cNvPr>
          <p:cNvSpPr/>
          <p:nvPr/>
        </p:nvSpPr>
        <p:spPr>
          <a:xfrm>
            <a:off x="3295787" y="2933974"/>
            <a:ext cx="2736622" cy="499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Harjulan peruserikoissairaanhoito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CE30582-2419-404F-A18D-71492401E6C8}"/>
              </a:ext>
            </a:extLst>
          </p:cNvPr>
          <p:cNvSpPr/>
          <p:nvPr/>
        </p:nvSpPr>
        <p:spPr>
          <a:xfrm>
            <a:off x="6196871" y="2427437"/>
            <a:ext cx="2407699" cy="1042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Varkauden peruserikoissairaanhoito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640E11B7-9027-4FE5-A854-2FA0C98F4A56}"/>
              </a:ext>
            </a:extLst>
          </p:cNvPr>
          <p:cNvSpPr/>
          <p:nvPr/>
        </p:nvSpPr>
        <p:spPr>
          <a:xfrm>
            <a:off x="3295786" y="2210348"/>
            <a:ext cx="2736622" cy="670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KYSin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akuuttiosasto ja päivystys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xmlns="" id="{0869D980-530D-41C7-91DE-39C6F7A8CD38}"/>
              </a:ext>
            </a:extLst>
          </p:cNvPr>
          <p:cNvSpPr/>
          <p:nvPr/>
        </p:nvSpPr>
        <p:spPr>
          <a:xfrm>
            <a:off x="3341836" y="3657600"/>
            <a:ext cx="2690573" cy="3683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1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xmlns="" id="{7B49F64E-F884-46FE-BF90-B9C68047C0D5}"/>
              </a:ext>
            </a:extLst>
          </p:cNvPr>
          <p:cNvSpPr/>
          <p:nvPr/>
        </p:nvSpPr>
        <p:spPr>
          <a:xfrm>
            <a:off x="3341835" y="4197030"/>
            <a:ext cx="2690573" cy="3354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2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xmlns="" id="{EF539DEF-6C30-499C-BFC0-FE0FC9C21117}"/>
              </a:ext>
            </a:extLst>
          </p:cNvPr>
          <p:cNvSpPr/>
          <p:nvPr/>
        </p:nvSpPr>
        <p:spPr>
          <a:xfrm>
            <a:off x="3341836" y="4670676"/>
            <a:ext cx="2690574" cy="381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3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xmlns="" id="{E9AEB37B-9690-418F-8C67-4C2334BDA9A1}"/>
              </a:ext>
            </a:extLst>
          </p:cNvPr>
          <p:cNvSpPr/>
          <p:nvPr/>
        </p:nvSpPr>
        <p:spPr>
          <a:xfrm>
            <a:off x="3341835" y="5308783"/>
            <a:ext cx="2690573" cy="2236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7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xmlns="" id="{9730DDAE-6595-46D9-98C0-FDC379208248}"/>
              </a:ext>
            </a:extLst>
          </p:cNvPr>
          <p:cNvSpPr/>
          <p:nvPr/>
        </p:nvSpPr>
        <p:spPr>
          <a:xfrm>
            <a:off x="3427355" y="5789009"/>
            <a:ext cx="993341" cy="361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Karttula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xmlns="" id="{89B006BD-0980-418B-8218-AE604C84EBA6}"/>
              </a:ext>
            </a:extLst>
          </p:cNvPr>
          <p:cNvSpPr/>
          <p:nvPr/>
        </p:nvSpPr>
        <p:spPr>
          <a:xfrm>
            <a:off x="4743040" y="5933732"/>
            <a:ext cx="1155736" cy="3749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Juankoski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xmlns="" id="{540BD8BA-685B-4F1E-AD53-63BB1D5D37DE}"/>
              </a:ext>
            </a:extLst>
          </p:cNvPr>
          <p:cNvSpPr/>
          <p:nvPr/>
        </p:nvSpPr>
        <p:spPr>
          <a:xfrm>
            <a:off x="3427354" y="6394222"/>
            <a:ext cx="2283163" cy="356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muut </a:t>
            </a:r>
            <a:r>
              <a:rPr lang="fi-FI" sz="1400" dirty="0" err="1" smtClean="0">
                <a:solidFill>
                  <a:schemeClr val="tx1"/>
                </a:solidFill>
              </a:rPr>
              <a:t>tk-sairaalat</a:t>
            </a:r>
            <a:r>
              <a:rPr lang="fi-FI" sz="1400" dirty="0" smtClean="0">
                <a:solidFill>
                  <a:schemeClr val="tx1"/>
                </a:solidFill>
              </a:rPr>
              <a:t> maakunnassa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xmlns="" id="{BC0D0809-DEBE-47A1-96F2-61FB6BC754FC}"/>
              </a:ext>
            </a:extLst>
          </p:cNvPr>
          <p:cNvSpPr/>
          <p:nvPr/>
        </p:nvSpPr>
        <p:spPr>
          <a:xfrm>
            <a:off x="1013076" y="3657600"/>
            <a:ext cx="1934055" cy="4275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Yle-osasto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xmlns="" id="{305227A7-1B33-4753-81F5-D65564EC8C35}"/>
              </a:ext>
            </a:extLst>
          </p:cNvPr>
          <p:cNvSpPr/>
          <p:nvPr/>
        </p:nvSpPr>
        <p:spPr>
          <a:xfrm>
            <a:off x="6394222" y="3716806"/>
            <a:ext cx="2019574" cy="3749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Kuntoutusosasto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xmlns="" id="{A9D39455-B1D6-40B2-9A81-69B66A7A1463}"/>
              </a:ext>
            </a:extLst>
          </p:cNvPr>
          <p:cNvSpPr/>
          <p:nvPr/>
        </p:nvSpPr>
        <p:spPr>
          <a:xfrm>
            <a:off x="3341835" y="1197271"/>
            <a:ext cx="2690573" cy="960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KYSin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palveluihin sisältyvä peruserikoissairaanhoito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xmlns="" id="{97ED9FD1-C7A8-4AB7-8E37-65688ED9CD11}"/>
              </a:ext>
            </a:extLst>
          </p:cNvPr>
          <p:cNvSpPr/>
          <p:nvPr/>
        </p:nvSpPr>
        <p:spPr>
          <a:xfrm>
            <a:off x="2164298" y="335498"/>
            <a:ext cx="4927235" cy="8551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KYSin</a:t>
            </a:r>
            <a:r>
              <a:rPr lang="fi-FI" dirty="0">
                <a:solidFill>
                  <a:schemeClr val="tx1"/>
                </a:solidFill>
              </a:rPr>
              <a:t> erikoissairaanhoito ja erityistason hoito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xmlns="" id="{0D6AE737-92B1-4332-AED7-6B7F058D3004}"/>
              </a:ext>
            </a:extLst>
          </p:cNvPr>
          <p:cNvSpPr txBox="1"/>
          <p:nvPr/>
        </p:nvSpPr>
        <p:spPr>
          <a:xfrm>
            <a:off x="8604570" y="690734"/>
            <a:ext cx="257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rgbClr val="FF0000"/>
                </a:solidFill>
              </a:rPr>
              <a:t>NYKYTILANTEEN YLEISKUVA</a:t>
            </a:r>
            <a:endParaRPr lang="fi-FI" sz="2400" b="1" i="1" dirty="0">
              <a:solidFill>
                <a:srgbClr val="FF0000"/>
              </a:solidFill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xmlns="" id="{CABAAA22-3E64-46A1-99B1-BDBCF43DD05B}"/>
              </a:ext>
            </a:extLst>
          </p:cNvPr>
          <p:cNvSpPr/>
          <p:nvPr/>
        </p:nvSpPr>
        <p:spPr>
          <a:xfrm>
            <a:off x="296029" y="4585157"/>
            <a:ext cx="1032811" cy="4670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Kiuruvesi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xmlns="" id="{847480EA-E64D-4DEA-B575-5907B2606D9F}"/>
              </a:ext>
            </a:extLst>
          </p:cNvPr>
          <p:cNvSpPr/>
          <p:nvPr/>
        </p:nvSpPr>
        <p:spPr>
          <a:xfrm>
            <a:off x="7802003" y="4374647"/>
            <a:ext cx="1065703" cy="407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Joroinen</a:t>
            </a:r>
          </a:p>
        </p:txBody>
      </p:sp>
    </p:spTree>
    <p:extLst>
      <p:ext uri="{BB962C8B-B14F-4D97-AF65-F5344CB8AC3E}">
        <p14:creationId xmlns:p14="http://schemas.microsoft.com/office/powerpoint/2010/main" val="5663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EAB7461E-08AD-4453-A495-50BC580BF896}"/>
              </a:ext>
            </a:extLst>
          </p:cNvPr>
          <p:cNvSpPr/>
          <p:nvPr/>
        </p:nvSpPr>
        <p:spPr>
          <a:xfrm>
            <a:off x="914399" y="2427436"/>
            <a:ext cx="2216927" cy="9933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Ylä-Savon osastot 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1 (</a:t>
            </a:r>
            <a:r>
              <a:rPr lang="fi-FI" sz="1600" dirty="0" err="1">
                <a:solidFill>
                  <a:schemeClr val="tx1"/>
                </a:solidFill>
              </a:rPr>
              <a:t>sis</a:t>
            </a:r>
            <a:r>
              <a:rPr lang="fi-FI" sz="1600" dirty="0">
                <a:solidFill>
                  <a:schemeClr val="tx1"/>
                </a:solidFill>
              </a:rPr>
              <a:t> 30 ss) + </a:t>
            </a:r>
            <a:r>
              <a:rPr lang="fi-FI" sz="1600" dirty="0" err="1">
                <a:solidFill>
                  <a:schemeClr val="tx1"/>
                </a:solidFill>
              </a:rPr>
              <a:t>dial</a:t>
            </a:r>
            <a:r>
              <a:rPr lang="fi-FI" sz="1600" dirty="0">
                <a:solidFill>
                  <a:schemeClr val="tx1"/>
                </a:solidFill>
              </a:rPr>
              <a:t> yksikkö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 ja 2 (</a:t>
            </a:r>
            <a:r>
              <a:rPr lang="fi-FI" sz="1600" dirty="0" err="1">
                <a:solidFill>
                  <a:schemeClr val="tx1"/>
                </a:solidFill>
              </a:rPr>
              <a:t>kir</a:t>
            </a:r>
            <a:r>
              <a:rPr lang="fi-FI" sz="1600" dirty="0">
                <a:solidFill>
                  <a:schemeClr val="tx1"/>
                </a:solidFill>
              </a:rPr>
              <a:t>, 25 ss)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3A2EBE58-2E37-4999-8583-BAC354F1D77A}"/>
              </a:ext>
            </a:extLst>
          </p:cNvPr>
          <p:cNvSpPr/>
          <p:nvPr/>
        </p:nvSpPr>
        <p:spPr>
          <a:xfrm>
            <a:off x="3295787" y="2933974"/>
            <a:ext cx="2736622" cy="499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Harjulan osasto 4 (</a:t>
            </a:r>
            <a:r>
              <a:rPr lang="fi-FI" sz="1600" dirty="0" err="1">
                <a:solidFill>
                  <a:schemeClr val="tx1"/>
                </a:solidFill>
              </a:rPr>
              <a:t>neurol</a:t>
            </a:r>
            <a:r>
              <a:rPr lang="fi-FI" sz="1600" dirty="0">
                <a:solidFill>
                  <a:schemeClr val="tx1"/>
                </a:solidFill>
              </a:rPr>
              <a:t> kuntoutusta)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CE30582-2419-404F-A18D-71492401E6C8}"/>
              </a:ext>
            </a:extLst>
          </p:cNvPr>
          <p:cNvSpPr/>
          <p:nvPr/>
        </p:nvSpPr>
        <p:spPr>
          <a:xfrm>
            <a:off x="6196871" y="2427437"/>
            <a:ext cx="2407699" cy="1042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Varkauden </a:t>
            </a:r>
            <a:r>
              <a:rPr lang="fi-FI" sz="1600" dirty="0" err="1">
                <a:solidFill>
                  <a:schemeClr val="tx1"/>
                </a:solidFill>
              </a:rPr>
              <a:t>sis</a:t>
            </a:r>
            <a:r>
              <a:rPr lang="fi-FI" sz="1600" dirty="0">
                <a:solidFill>
                  <a:schemeClr val="tx1"/>
                </a:solidFill>
              </a:rPr>
              <a:t> + </a:t>
            </a:r>
            <a:r>
              <a:rPr lang="fi-FI" sz="1600" dirty="0" err="1">
                <a:solidFill>
                  <a:schemeClr val="tx1"/>
                </a:solidFill>
              </a:rPr>
              <a:t>kir</a:t>
            </a:r>
            <a:r>
              <a:rPr lang="fi-FI" sz="1600" dirty="0">
                <a:solidFill>
                  <a:schemeClr val="tx1"/>
                </a:solidFill>
              </a:rPr>
              <a:t> osasto (30 ss) + </a:t>
            </a:r>
            <a:r>
              <a:rPr lang="fi-FI" sz="1600" dirty="0" err="1">
                <a:solidFill>
                  <a:schemeClr val="tx1"/>
                </a:solidFill>
              </a:rPr>
              <a:t>dial</a:t>
            </a:r>
            <a:r>
              <a:rPr lang="fi-FI" sz="1600" dirty="0">
                <a:solidFill>
                  <a:schemeClr val="tx1"/>
                </a:solidFill>
              </a:rPr>
              <a:t> yksikkö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640E11B7-9027-4FE5-A854-2FA0C98F4A56}"/>
              </a:ext>
            </a:extLst>
          </p:cNvPr>
          <p:cNvSpPr/>
          <p:nvPr/>
        </p:nvSpPr>
        <p:spPr>
          <a:xfrm>
            <a:off x="3295786" y="2078782"/>
            <a:ext cx="2736622" cy="8025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KYSin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akuuttiosasto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xmlns="" id="{0869D980-530D-41C7-91DE-39C6F7A8CD38}"/>
              </a:ext>
            </a:extLst>
          </p:cNvPr>
          <p:cNvSpPr/>
          <p:nvPr/>
        </p:nvSpPr>
        <p:spPr>
          <a:xfrm>
            <a:off x="3341836" y="3657600"/>
            <a:ext cx="2690573" cy="3683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1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xmlns="" id="{7B49F64E-F884-46FE-BF90-B9C68047C0D5}"/>
              </a:ext>
            </a:extLst>
          </p:cNvPr>
          <p:cNvSpPr/>
          <p:nvPr/>
        </p:nvSpPr>
        <p:spPr>
          <a:xfrm>
            <a:off x="3341835" y="4197030"/>
            <a:ext cx="2690573" cy="3354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2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xmlns="" id="{EF539DEF-6C30-499C-BFC0-FE0FC9C21117}"/>
              </a:ext>
            </a:extLst>
          </p:cNvPr>
          <p:cNvSpPr/>
          <p:nvPr/>
        </p:nvSpPr>
        <p:spPr>
          <a:xfrm>
            <a:off x="3341836" y="4670676"/>
            <a:ext cx="2690574" cy="381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3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xmlns="" id="{E9AEB37B-9690-418F-8C67-4C2334BDA9A1}"/>
              </a:ext>
            </a:extLst>
          </p:cNvPr>
          <p:cNvSpPr/>
          <p:nvPr/>
        </p:nvSpPr>
        <p:spPr>
          <a:xfrm>
            <a:off x="3341835" y="5308783"/>
            <a:ext cx="2690573" cy="2236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Harjulan </a:t>
            </a:r>
            <a:r>
              <a:rPr lang="fi-FI" sz="1600" dirty="0" err="1"/>
              <a:t>os</a:t>
            </a:r>
            <a:r>
              <a:rPr lang="fi-FI" sz="1600" dirty="0"/>
              <a:t> 7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xmlns="" id="{9730DDAE-6595-46D9-98C0-FDC379208248}"/>
              </a:ext>
            </a:extLst>
          </p:cNvPr>
          <p:cNvSpPr/>
          <p:nvPr/>
        </p:nvSpPr>
        <p:spPr>
          <a:xfrm>
            <a:off x="3427355" y="5789009"/>
            <a:ext cx="993341" cy="361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Karttula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xmlns="" id="{89B006BD-0980-418B-8218-AE604C84EBA6}"/>
              </a:ext>
            </a:extLst>
          </p:cNvPr>
          <p:cNvSpPr/>
          <p:nvPr/>
        </p:nvSpPr>
        <p:spPr>
          <a:xfrm>
            <a:off x="4743040" y="5933732"/>
            <a:ext cx="1003336" cy="3749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Juankoski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xmlns="" id="{540BD8BA-685B-4F1E-AD53-63BB1D5D37DE}"/>
              </a:ext>
            </a:extLst>
          </p:cNvPr>
          <p:cNvSpPr/>
          <p:nvPr/>
        </p:nvSpPr>
        <p:spPr>
          <a:xfrm>
            <a:off x="3894423" y="6394222"/>
            <a:ext cx="598636" cy="2368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muut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xmlns="" id="{BC0D0809-DEBE-47A1-96F2-61FB6BC754FC}"/>
              </a:ext>
            </a:extLst>
          </p:cNvPr>
          <p:cNvSpPr/>
          <p:nvPr/>
        </p:nvSpPr>
        <p:spPr>
          <a:xfrm>
            <a:off x="914399" y="3657600"/>
            <a:ext cx="2216927" cy="4275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Yle-osasto, </a:t>
            </a:r>
            <a:r>
              <a:rPr lang="fi-FI" sz="1600" dirty="0" err="1">
                <a:solidFill>
                  <a:schemeClr val="tx1"/>
                </a:solidFill>
              </a:rPr>
              <a:t>os</a:t>
            </a:r>
            <a:r>
              <a:rPr lang="fi-FI" sz="1600" dirty="0">
                <a:solidFill>
                  <a:schemeClr val="tx1"/>
                </a:solidFill>
              </a:rPr>
              <a:t> 3 (26 ss)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xmlns="" id="{305227A7-1B33-4753-81F5-D65564EC8C35}"/>
              </a:ext>
            </a:extLst>
          </p:cNvPr>
          <p:cNvSpPr/>
          <p:nvPr/>
        </p:nvSpPr>
        <p:spPr>
          <a:xfrm>
            <a:off x="6302125" y="3697070"/>
            <a:ext cx="2302446" cy="3749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Kuntoutusosasto (30 ss)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xmlns="" id="{A9D39455-B1D6-40B2-9A81-69B66A7A1463}"/>
              </a:ext>
            </a:extLst>
          </p:cNvPr>
          <p:cNvSpPr/>
          <p:nvPr/>
        </p:nvSpPr>
        <p:spPr>
          <a:xfrm>
            <a:off x="3341835" y="1197272"/>
            <a:ext cx="2690573" cy="8749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KYSin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muilla kuin akuuttiosastolla toteutuva peruserikoissairaanhoito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xmlns="" id="{97ED9FD1-C7A8-4AB7-8E37-65688ED9CD11}"/>
              </a:ext>
            </a:extLst>
          </p:cNvPr>
          <p:cNvSpPr/>
          <p:nvPr/>
        </p:nvSpPr>
        <p:spPr>
          <a:xfrm>
            <a:off x="2164298" y="335498"/>
            <a:ext cx="4927235" cy="8551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KYSin</a:t>
            </a:r>
            <a:r>
              <a:rPr lang="fi-FI" dirty="0">
                <a:solidFill>
                  <a:schemeClr val="tx1"/>
                </a:solidFill>
              </a:rPr>
              <a:t> erikoissairaanhoito ja erityistason hoito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xmlns="" id="{0D6AE737-92B1-4332-AED7-6B7F058D3004}"/>
              </a:ext>
            </a:extLst>
          </p:cNvPr>
          <p:cNvSpPr txBox="1"/>
          <p:nvPr/>
        </p:nvSpPr>
        <p:spPr>
          <a:xfrm>
            <a:off x="8604570" y="690734"/>
            <a:ext cx="257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 smtClean="0">
                <a:solidFill>
                  <a:srgbClr val="FF0000"/>
                </a:solidFill>
              </a:rPr>
              <a:t>NYKYTILANNE: OSASTOHOITO</a:t>
            </a:r>
            <a:endParaRPr lang="fi-FI" sz="2400" b="1" i="1" dirty="0">
              <a:solidFill>
                <a:srgbClr val="FF0000"/>
              </a:solidFill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xmlns="" id="{CABAAA22-3E64-46A1-99B1-BDBCF43DD05B}"/>
              </a:ext>
            </a:extLst>
          </p:cNvPr>
          <p:cNvSpPr/>
          <p:nvPr/>
        </p:nvSpPr>
        <p:spPr>
          <a:xfrm>
            <a:off x="296029" y="4585157"/>
            <a:ext cx="1032811" cy="4670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Kiuruvesi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xmlns="" id="{847480EA-E64D-4DEA-B575-5907B2606D9F}"/>
              </a:ext>
            </a:extLst>
          </p:cNvPr>
          <p:cNvSpPr/>
          <p:nvPr/>
        </p:nvSpPr>
        <p:spPr>
          <a:xfrm>
            <a:off x="7802003" y="4374647"/>
            <a:ext cx="1065703" cy="407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Joroinen</a:t>
            </a:r>
          </a:p>
        </p:txBody>
      </p:sp>
      <p:sp>
        <p:nvSpPr>
          <p:cNvPr id="21" name="Suorakulmio: Pyöristetyt kulmat 12">
            <a:extLst>
              <a:ext uri="{FF2B5EF4-FFF2-40B4-BE49-F238E27FC236}">
                <a16:creationId xmlns:a16="http://schemas.microsoft.com/office/drawing/2014/main" xmlns="" id="{540BD8BA-685B-4F1E-AD53-63BB1D5D37DE}"/>
              </a:ext>
            </a:extLst>
          </p:cNvPr>
          <p:cNvSpPr/>
          <p:nvPr/>
        </p:nvSpPr>
        <p:spPr>
          <a:xfrm>
            <a:off x="3427354" y="6394222"/>
            <a:ext cx="2283163" cy="356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muut </a:t>
            </a:r>
            <a:r>
              <a:rPr lang="fi-FI" sz="1400" dirty="0" err="1" smtClean="0">
                <a:solidFill>
                  <a:schemeClr val="tx1"/>
                </a:solidFill>
              </a:rPr>
              <a:t>tk-sairaalat</a:t>
            </a:r>
            <a:r>
              <a:rPr lang="fi-FI" sz="1400" dirty="0" smtClean="0">
                <a:solidFill>
                  <a:schemeClr val="tx1"/>
                </a:solidFill>
              </a:rPr>
              <a:t> maakunnassa</a:t>
            </a:r>
            <a:endParaRPr lang="fi-F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EAB7461E-08AD-4453-A495-50BC580BF896}"/>
              </a:ext>
            </a:extLst>
          </p:cNvPr>
          <p:cNvSpPr/>
          <p:nvPr/>
        </p:nvSpPr>
        <p:spPr>
          <a:xfrm>
            <a:off x="914402" y="1628801"/>
            <a:ext cx="2262975" cy="50409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prstClr val="black"/>
                </a:solidFill>
              </a:rPr>
              <a:t>Iisalmen polikliinisia erikoisaloja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Sisätaudit (useita e-aloja)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Kirurgia</a:t>
            </a:r>
          </a:p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KNK</a:t>
            </a:r>
          </a:p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Neurologia </a:t>
            </a:r>
            <a:endParaRPr lang="fi-FI" sz="1200" dirty="0">
              <a:solidFill>
                <a:prstClr val="black"/>
              </a:solidFill>
            </a:endParaRP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Ihotaudit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Silmätaudit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Naistentaudit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Lastentaudit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Geriatria </a:t>
            </a:r>
            <a:r>
              <a:rPr lang="fi-FI" sz="1200" dirty="0" err="1">
                <a:solidFill>
                  <a:prstClr val="black"/>
                </a:solidFill>
              </a:rPr>
              <a:t>pth:ssa</a:t>
            </a:r>
            <a:endParaRPr lang="fi-FI" sz="1200" dirty="0">
              <a:solidFill>
                <a:prstClr val="black"/>
              </a:solidFill>
            </a:endParaRPr>
          </a:p>
          <a:p>
            <a:pPr algn="ctr"/>
            <a:endParaRPr lang="fi-FI" sz="1200" dirty="0">
              <a:solidFill>
                <a:prstClr val="black"/>
              </a:solidFill>
            </a:endParaRP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27612 </a:t>
            </a:r>
            <a:r>
              <a:rPr lang="fi-FI" sz="1200" dirty="0" err="1">
                <a:solidFill>
                  <a:prstClr val="black"/>
                </a:solidFill>
              </a:rPr>
              <a:t>esh:n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</a:rPr>
              <a:t>pkl-käyntiä</a:t>
            </a:r>
            <a:r>
              <a:rPr lang="fi-FI" sz="1200" dirty="0" smtClean="0">
                <a:solidFill>
                  <a:prstClr val="black"/>
                </a:solidFill>
              </a:rPr>
              <a:t> somaattisilla aloilla sekä 39021 psykiatrista </a:t>
            </a:r>
            <a:r>
              <a:rPr lang="fi-FI" sz="1200" dirty="0" err="1" smtClean="0">
                <a:solidFill>
                  <a:prstClr val="black"/>
                </a:solidFill>
              </a:rPr>
              <a:t>pkl-käyntiä</a:t>
            </a:r>
            <a:endParaRPr lang="fi-FI" sz="1200" dirty="0">
              <a:solidFill>
                <a:srgbClr val="FF0000"/>
              </a:solidFill>
            </a:endParaRPr>
          </a:p>
          <a:p>
            <a:pPr algn="ctr"/>
            <a:endParaRPr lang="fi-FI" sz="1200" dirty="0" smtClean="0">
              <a:solidFill>
                <a:srgbClr val="FF0000"/>
              </a:solidFill>
            </a:endParaRPr>
          </a:p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Vuonna 2017 kumppanuusvirat nefrologian ja endokrinologian aloilla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3A2EBE58-2E37-4999-8583-BAC354F1D77A}"/>
              </a:ext>
            </a:extLst>
          </p:cNvPr>
          <p:cNvSpPr/>
          <p:nvPr/>
        </p:nvSpPr>
        <p:spPr>
          <a:xfrm>
            <a:off x="3295789" y="2933974"/>
            <a:ext cx="2736623" cy="38612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prstClr val="black"/>
                </a:solidFill>
              </a:rPr>
              <a:t>Harjulan polikliinisia erikoisaloja:</a:t>
            </a:r>
          </a:p>
          <a:p>
            <a:pPr algn="ctr"/>
            <a:r>
              <a:rPr lang="fi-FI" sz="1400" dirty="0">
                <a:solidFill>
                  <a:prstClr val="black"/>
                </a:solidFill>
              </a:rPr>
              <a:t>Sisätaudit</a:t>
            </a:r>
          </a:p>
          <a:p>
            <a:pPr algn="ctr"/>
            <a:r>
              <a:rPr lang="fi-FI" sz="1400" dirty="0">
                <a:solidFill>
                  <a:prstClr val="black"/>
                </a:solidFill>
              </a:rPr>
              <a:t>Geriatria</a:t>
            </a:r>
          </a:p>
          <a:p>
            <a:pPr algn="ctr"/>
            <a:r>
              <a:rPr lang="fi-FI" sz="1400" dirty="0">
                <a:solidFill>
                  <a:prstClr val="black"/>
                </a:solidFill>
              </a:rPr>
              <a:t>Neurologia</a:t>
            </a:r>
            <a:r>
              <a:rPr lang="fi-FI" sz="1600" dirty="0">
                <a:solidFill>
                  <a:prstClr val="black"/>
                </a:solidFill>
              </a:rPr>
              <a:t>; </a:t>
            </a:r>
          </a:p>
          <a:p>
            <a:pPr algn="ctr"/>
            <a:r>
              <a:rPr lang="fi-FI" sz="1600" dirty="0" smtClean="0">
                <a:solidFill>
                  <a:prstClr val="black"/>
                </a:solidFill>
              </a:rPr>
              <a:t>122876 </a:t>
            </a:r>
            <a:r>
              <a:rPr lang="fi-FI" sz="1600" dirty="0" err="1" smtClean="0">
                <a:solidFill>
                  <a:prstClr val="black"/>
                </a:solidFill>
              </a:rPr>
              <a:t>esh</a:t>
            </a:r>
            <a:r>
              <a:rPr lang="fi-FI" sz="1600" dirty="0" smtClean="0">
                <a:solidFill>
                  <a:prstClr val="black"/>
                </a:solidFill>
              </a:rPr>
              <a:t>: poliklinikkakäyntiä somaattisilla aloilla</a:t>
            </a:r>
            <a:endParaRPr lang="fi-FI" sz="1600" dirty="0">
              <a:solidFill>
                <a:prstClr val="black"/>
              </a:solidFill>
            </a:endParaRPr>
          </a:p>
          <a:p>
            <a:pPr algn="ctr"/>
            <a:endParaRPr lang="fi-FI" sz="1600" dirty="0">
              <a:solidFill>
                <a:prstClr val="black"/>
              </a:solidFill>
            </a:endParaRPr>
          </a:p>
          <a:p>
            <a:pPr algn="ctr"/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CE30582-2419-404F-A18D-71492401E6C8}"/>
              </a:ext>
            </a:extLst>
          </p:cNvPr>
          <p:cNvSpPr/>
          <p:nvPr/>
        </p:nvSpPr>
        <p:spPr>
          <a:xfrm>
            <a:off x="6196869" y="2017059"/>
            <a:ext cx="2407699" cy="4652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prstClr val="black"/>
                </a:solidFill>
              </a:rPr>
              <a:t>Varkaus polikliinisia erikoisaloja: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Sisätaudit (useita e-aloja)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Neurologia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Keuhkosairaudet 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Lastentaudit 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Lastenneurologia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Ihotaudit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KNK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Silmätaudit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Naistentaudit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Psykiatria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Kirurgia (useita e-aloja)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Radiologia</a:t>
            </a: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Neurofysiologia</a:t>
            </a:r>
          </a:p>
          <a:p>
            <a:pPr algn="ctr"/>
            <a:endParaRPr lang="fi-FI" sz="1200" dirty="0">
              <a:solidFill>
                <a:prstClr val="black"/>
              </a:solidFill>
            </a:endParaRPr>
          </a:p>
          <a:p>
            <a:pPr algn="ctr"/>
            <a:r>
              <a:rPr lang="fi-FI" sz="1200" dirty="0">
                <a:solidFill>
                  <a:prstClr val="black"/>
                </a:solidFill>
              </a:rPr>
              <a:t>23430 </a:t>
            </a:r>
            <a:r>
              <a:rPr lang="fi-FI" sz="1200" dirty="0" err="1">
                <a:solidFill>
                  <a:prstClr val="black"/>
                </a:solidFill>
              </a:rPr>
              <a:t>esh:n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</a:rPr>
              <a:t>pkl-käyntiä</a:t>
            </a:r>
            <a:r>
              <a:rPr lang="fi-FI" sz="1200" dirty="0" smtClean="0">
                <a:solidFill>
                  <a:prstClr val="black"/>
                </a:solidFill>
              </a:rPr>
              <a:t> somaattisilla aloilla sekä </a:t>
            </a:r>
            <a:r>
              <a:rPr lang="fi-FI" sz="1200" dirty="0">
                <a:solidFill>
                  <a:prstClr val="black"/>
                </a:solidFill>
              </a:rPr>
              <a:t>11000 psykiatrista </a:t>
            </a:r>
            <a:r>
              <a:rPr lang="fi-FI" sz="1200" dirty="0" err="1" smtClean="0">
                <a:solidFill>
                  <a:prstClr val="black"/>
                </a:solidFill>
              </a:rPr>
              <a:t>pkl-käyntiä</a:t>
            </a:r>
            <a:endParaRPr lang="fi-FI" sz="1200" dirty="0" smtClean="0">
              <a:solidFill>
                <a:prstClr val="black"/>
              </a:solidFill>
            </a:endParaRPr>
          </a:p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Vuonna 2017 kumppanuusvirat keuhkosairauksien, KNK, naistentautien, </a:t>
            </a:r>
            <a:r>
              <a:rPr lang="fi-FI" sz="1200" dirty="0" err="1" smtClean="0">
                <a:solidFill>
                  <a:prstClr val="black"/>
                </a:solidFill>
              </a:rPr>
              <a:t>gastroenterologian</a:t>
            </a:r>
            <a:r>
              <a:rPr lang="fi-FI" sz="1200" dirty="0" smtClean="0">
                <a:solidFill>
                  <a:prstClr val="black"/>
                </a:solidFill>
              </a:rPr>
              <a:t>  ja lastentautien aloilla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640E11B7-9027-4FE5-A854-2FA0C98F4A56}"/>
              </a:ext>
            </a:extLst>
          </p:cNvPr>
          <p:cNvSpPr/>
          <p:nvPr/>
        </p:nvSpPr>
        <p:spPr>
          <a:xfrm>
            <a:off x="3341836" y="2164302"/>
            <a:ext cx="2690573" cy="670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Kuopio järjestää </a:t>
            </a:r>
            <a:r>
              <a:rPr lang="fi-FI" sz="1400" dirty="0" err="1">
                <a:solidFill>
                  <a:prstClr val="black"/>
                </a:solidFill>
              </a:rPr>
              <a:t>pkl-palveluja</a:t>
            </a:r>
            <a:r>
              <a:rPr lang="fi-FI" sz="1400" dirty="0">
                <a:solidFill>
                  <a:prstClr val="black"/>
                </a:solidFill>
              </a:rPr>
              <a:t> </a:t>
            </a:r>
            <a:r>
              <a:rPr lang="fi-FI" sz="1400" dirty="0" err="1" smtClean="0">
                <a:solidFill>
                  <a:prstClr val="black"/>
                </a:solidFill>
              </a:rPr>
              <a:t>KYSin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  <a:r>
              <a:rPr lang="fi-FI" sz="1400" dirty="0">
                <a:solidFill>
                  <a:prstClr val="black"/>
                </a:solidFill>
              </a:rPr>
              <a:t>tiloissa eräillä erikoisaloilla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xmlns="" id="{A9D39455-B1D6-40B2-9A81-69B66A7A1463}"/>
              </a:ext>
            </a:extLst>
          </p:cNvPr>
          <p:cNvSpPr/>
          <p:nvPr/>
        </p:nvSpPr>
        <p:spPr>
          <a:xfrm>
            <a:off x="3341836" y="927561"/>
            <a:ext cx="2690573" cy="1230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prstClr val="black"/>
                </a:solidFill>
              </a:rPr>
              <a:t>KYSin</a:t>
            </a:r>
            <a:r>
              <a:rPr lang="fi-FI" sz="1600" dirty="0" smtClean="0">
                <a:solidFill>
                  <a:prstClr val="black"/>
                </a:solidFill>
              </a:rPr>
              <a:t> </a:t>
            </a:r>
            <a:r>
              <a:rPr lang="fi-FI" sz="1600" dirty="0">
                <a:solidFill>
                  <a:prstClr val="black"/>
                </a:solidFill>
              </a:rPr>
              <a:t>laaja valikoima peruserikoissairaanhoidoksi laskettavia polikliinisia erikoisaloja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xmlns="" id="{97ED9FD1-C7A8-4AB7-8E37-65688ED9CD11}"/>
              </a:ext>
            </a:extLst>
          </p:cNvPr>
          <p:cNvSpPr/>
          <p:nvPr/>
        </p:nvSpPr>
        <p:spPr>
          <a:xfrm>
            <a:off x="2164300" y="85520"/>
            <a:ext cx="4927235" cy="842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</a:rPr>
              <a:t>KYSin</a:t>
            </a:r>
            <a:r>
              <a:rPr lang="fi-FI" dirty="0">
                <a:solidFill>
                  <a:prstClr val="black"/>
                </a:solidFill>
              </a:rPr>
              <a:t> erikoissairaanhoito ja erityistason hoito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0B5BB347-059B-4BD7-88C8-8C144F346AFC}"/>
              </a:ext>
            </a:extLst>
          </p:cNvPr>
          <p:cNvSpPr txBox="1"/>
          <p:nvPr/>
        </p:nvSpPr>
        <p:spPr>
          <a:xfrm>
            <a:off x="8604568" y="142731"/>
            <a:ext cx="3156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1" dirty="0">
                <a:solidFill>
                  <a:srgbClr val="FF0000"/>
                </a:solidFill>
              </a:rPr>
              <a:t>NYKYTILANNE:</a:t>
            </a:r>
          </a:p>
          <a:p>
            <a:r>
              <a:rPr lang="fi-FI" sz="2000" b="1" i="1" dirty="0">
                <a:solidFill>
                  <a:srgbClr val="FF0000"/>
                </a:solidFill>
              </a:rPr>
              <a:t>ESH:N POLIKLIININEN HOITO/ AVOHOITO</a:t>
            </a:r>
          </a:p>
        </p:txBody>
      </p:sp>
    </p:spTree>
    <p:extLst>
      <p:ext uri="{BB962C8B-B14F-4D97-AF65-F5344CB8AC3E}">
        <p14:creationId xmlns:p14="http://schemas.microsoft.com/office/powerpoint/2010/main" val="118023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Kolmen </a:t>
            </a:r>
            <a:r>
              <a:rPr lang="fi-FI" sz="3200" b="1" dirty="0" smtClean="0">
                <a:solidFill>
                  <a:srgbClr val="FF0000"/>
                </a:solidFill>
              </a:rPr>
              <a:t>organisaation </a:t>
            </a:r>
            <a:r>
              <a:rPr lang="fi-FI" sz="3200" b="1" dirty="0">
                <a:solidFill>
                  <a:srgbClr val="FF0000"/>
                </a:solidFill>
              </a:rPr>
              <a:t>toiminnan </a:t>
            </a:r>
            <a:r>
              <a:rPr lang="fi-FI" sz="3200" b="1" dirty="0" smtClean="0">
                <a:solidFill>
                  <a:srgbClr val="FF0000"/>
                </a:solidFill>
              </a:rPr>
              <a:t>tunnuslukuja v 2016</a:t>
            </a:r>
            <a:endParaRPr lang="fi-FI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67498"/>
              </p:ext>
            </p:extLst>
          </p:nvPr>
        </p:nvGraphicFramePr>
        <p:xfrm>
          <a:off x="623392" y="1052736"/>
          <a:ext cx="10972800" cy="539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992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Ylä-Savo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Harjula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Varkaus + Joroinen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162">
                <a:tc>
                  <a:txBody>
                    <a:bodyPr/>
                    <a:lstStyle/>
                    <a:p>
                      <a:r>
                        <a:rPr lang="fi-FI" sz="1200" dirty="0" err="1"/>
                        <a:t>Esh</a:t>
                      </a:r>
                      <a:r>
                        <a:rPr lang="fi-FI" sz="1200" dirty="0"/>
                        <a:t>;</a:t>
                      </a:r>
                      <a:r>
                        <a:rPr lang="fi-FI" sz="1200" baseline="0" dirty="0"/>
                        <a:t> </a:t>
                      </a:r>
                      <a:r>
                        <a:rPr lang="fi-FI" sz="1200" baseline="0" dirty="0" err="1" smtClean="0"/>
                        <a:t>somaatt</a:t>
                      </a:r>
                      <a:r>
                        <a:rPr lang="fi-FI" sz="1200" baseline="0" dirty="0" smtClean="0"/>
                        <a:t>. alojen osastohoitojaksoja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3553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409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2402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276">
                <a:tc>
                  <a:txBody>
                    <a:bodyPr/>
                    <a:lstStyle/>
                    <a:p>
                      <a:r>
                        <a:rPr lang="fi-FI" sz="1200" dirty="0" err="1"/>
                        <a:t>Esh</a:t>
                      </a:r>
                      <a:r>
                        <a:rPr lang="fi-FI" sz="1200" dirty="0"/>
                        <a:t>; </a:t>
                      </a:r>
                      <a:r>
                        <a:rPr lang="fi-FI" sz="1200" dirty="0" err="1" smtClean="0"/>
                        <a:t>somaatt</a:t>
                      </a:r>
                      <a:r>
                        <a:rPr lang="fi-FI" sz="1200" dirty="0" smtClean="0"/>
                        <a:t>. alojen osastohoitopäiviä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16383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7990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11876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406">
                <a:tc>
                  <a:txBody>
                    <a:bodyPr/>
                    <a:lstStyle/>
                    <a:p>
                      <a:r>
                        <a:rPr lang="fi-FI" sz="1200" dirty="0" err="1"/>
                        <a:t>Esh</a:t>
                      </a:r>
                      <a:r>
                        <a:rPr lang="fi-FI" sz="1200" dirty="0"/>
                        <a:t>;</a:t>
                      </a:r>
                      <a:r>
                        <a:rPr lang="fi-FI" sz="1200" baseline="0" dirty="0"/>
                        <a:t> </a:t>
                      </a:r>
                      <a:r>
                        <a:rPr lang="fi-FI" sz="1200" baseline="0" dirty="0" smtClean="0"/>
                        <a:t>yo- hoitopäivistä </a:t>
                      </a:r>
                      <a:r>
                        <a:rPr lang="fi-FI" sz="1200" baseline="0" dirty="0"/>
                        <a:t>laskien laskennallisia sairaansijoja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44,9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21,9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32,1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r>
                        <a:rPr lang="fi-FI" sz="1200" dirty="0" err="1"/>
                        <a:t>Pth</a:t>
                      </a:r>
                      <a:r>
                        <a:rPr lang="fi-FI" sz="1200" baseline="0" dirty="0"/>
                        <a:t> / Yle, osastohoitojaksoja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1525 </a:t>
                      </a:r>
                      <a:r>
                        <a:rPr lang="fi-FI" sz="1200" b="1" dirty="0" smtClean="0"/>
                        <a:t>(Kiuruveden</a:t>
                      </a:r>
                      <a:r>
                        <a:rPr lang="fi-FI" sz="1200" b="1" baseline="0" dirty="0" smtClean="0"/>
                        <a:t> osuus 794)</a:t>
                      </a:r>
                      <a:endParaRPr lang="fi-FI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2252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1628 </a:t>
                      </a:r>
                      <a:r>
                        <a:rPr lang="fi-FI" sz="1200" b="1" dirty="0" smtClean="0"/>
                        <a:t>(Joroisten</a:t>
                      </a:r>
                      <a:r>
                        <a:rPr lang="fi-FI" sz="1200" b="1" baseline="0" dirty="0" smtClean="0"/>
                        <a:t> osuus 566)</a:t>
                      </a:r>
                      <a:endParaRPr lang="fi-FI" sz="12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926">
                <a:tc>
                  <a:txBody>
                    <a:bodyPr/>
                    <a:lstStyle/>
                    <a:p>
                      <a:r>
                        <a:rPr lang="fi-FI" sz="1200" dirty="0" err="1"/>
                        <a:t>Pth/yle</a:t>
                      </a:r>
                      <a:r>
                        <a:rPr lang="fi-FI" sz="1200" dirty="0"/>
                        <a:t>,</a:t>
                      </a:r>
                      <a:r>
                        <a:rPr lang="fi-FI" sz="1200" baseline="0" dirty="0"/>
                        <a:t> osastohoitopäiviä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19366 </a:t>
                      </a:r>
                      <a:r>
                        <a:rPr lang="fi-FI" sz="1200" b="1" dirty="0" smtClean="0"/>
                        <a:t>(Kiuruveden osuus 10219)</a:t>
                      </a:r>
                      <a:endParaRPr lang="fi-FI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36543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26180 </a:t>
                      </a:r>
                      <a:r>
                        <a:rPr lang="fi-FI" sz="1200" b="1" dirty="0" smtClean="0"/>
                        <a:t>(Joroisten osuus 12229)</a:t>
                      </a:r>
                      <a:endParaRPr lang="fi-FI" sz="12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578">
                <a:tc>
                  <a:txBody>
                    <a:bodyPr/>
                    <a:lstStyle/>
                    <a:p>
                      <a:r>
                        <a:rPr lang="fi-FI" sz="1200" dirty="0" err="1"/>
                        <a:t>Pth/yle</a:t>
                      </a:r>
                      <a:r>
                        <a:rPr lang="fi-FI" sz="1200" dirty="0"/>
                        <a:t>, osastohoidon laskennallisia </a:t>
                      </a:r>
                      <a:r>
                        <a:rPr lang="fi-FI" sz="1200" dirty="0" err="1"/>
                        <a:t>sair</a:t>
                      </a:r>
                      <a:r>
                        <a:rPr lang="fi-FI" sz="1200" dirty="0"/>
                        <a:t> sijoja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53,1 </a:t>
                      </a:r>
                      <a:r>
                        <a:rPr lang="fi-FI" sz="1200" b="1" dirty="0" smtClean="0"/>
                        <a:t>(Kiuruveden</a:t>
                      </a:r>
                      <a:r>
                        <a:rPr lang="fi-FI" sz="1200" b="1" baseline="0" dirty="0" smtClean="0"/>
                        <a:t> osuus 28,0)</a:t>
                      </a:r>
                      <a:endParaRPr lang="fi-FI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100,1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71,7 </a:t>
                      </a:r>
                      <a:r>
                        <a:rPr lang="fi-FI" sz="1200" b="1" dirty="0" smtClean="0"/>
                        <a:t>(Joroisten osuus 34)</a:t>
                      </a:r>
                      <a:endParaRPr lang="fi-FI" sz="12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238">
                <a:tc>
                  <a:txBody>
                    <a:bodyPr/>
                    <a:lstStyle/>
                    <a:p>
                      <a:r>
                        <a:rPr lang="fi-FI" sz="1200" dirty="0" err="1"/>
                        <a:t>Esh</a:t>
                      </a:r>
                      <a:r>
                        <a:rPr lang="fi-FI" sz="1200" dirty="0"/>
                        <a:t>; </a:t>
                      </a:r>
                      <a:r>
                        <a:rPr lang="fi-FI" sz="1200" dirty="0" err="1"/>
                        <a:t>pkl-käyntejä</a:t>
                      </a:r>
                      <a:r>
                        <a:rPr lang="fi-FI" sz="1200" dirty="0"/>
                        <a:t> yhteensä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sz="1800" b="1" baseline="0" dirty="0" smtClean="0">
                          <a:solidFill>
                            <a:schemeClr val="dk1"/>
                          </a:solidFill>
                        </a:rPr>
                        <a:t>59633</a:t>
                      </a:r>
                      <a:endParaRPr lang="fi-FI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12876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37375</a:t>
                      </a:r>
                      <a:endParaRPr lang="fi-FI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388">
                <a:tc>
                  <a:txBody>
                    <a:bodyPr/>
                    <a:lstStyle/>
                    <a:p>
                      <a:r>
                        <a:rPr lang="fi-FI" sz="1200" dirty="0" err="1"/>
                        <a:t>Esh</a:t>
                      </a:r>
                      <a:r>
                        <a:rPr lang="fi-FI" sz="1200" dirty="0"/>
                        <a:t>; </a:t>
                      </a:r>
                      <a:r>
                        <a:rPr lang="fi-FI" sz="1200" dirty="0" err="1" smtClean="0"/>
                        <a:t>pkl-käyntejä</a:t>
                      </a:r>
                      <a:r>
                        <a:rPr lang="fi-FI" sz="1200" dirty="0" smtClean="0"/>
                        <a:t> somaattisilla aloilla 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sz="1800" b="1" i="0" baseline="0" dirty="0" smtClean="0">
                          <a:solidFill>
                            <a:schemeClr val="tx1"/>
                          </a:solidFill>
                        </a:rPr>
                        <a:t>27612</a:t>
                      </a:r>
                      <a:endParaRPr lang="fi-FI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sz="1800" b="1" i="0" baseline="0" dirty="0" smtClean="0">
                          <a:solidFill>
                            <a:schemeClr val="tx1"/>
                          </a:solidFill>
                        </a:rPr>
                        <a:t>13526</a:t>
                      </a:r>
                      <a:endParaRPr lang="fi-FI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25140</a:t>
                      </a:r>
                      <a:endParaRPr lang="fi-FI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2384">
                <a:tc>
                  <a:txBody>
                    <a:bodyPr/>
                    <a:lstStyle/>
                    <a:p>
                      <a:r>
                        <a:rPr lang="fi-FI" sz="1200" dirty="0" err="1"/>
                        <a:t>Esh</a:t>
                      </a:r>
                      <a:r>
                        <a:rPr lang="fi-FI" sz="1200" dirty="0"/>
                        <a:t>; </a:t>
                      </a:r>
                      <a:r>
                        <a:rPr lang="fi-FI" sz="1200" dirty="0" err="1"/>
                        <a:t>pkl-käynneistä</a:t>
                      </a:r>
                      <a:r>
                        <a:rPr lang="fi-FI" sz="1200" dirty="0"/>
                        <a:t> sisätautien tai geriatrian alan</a:t>
                      </a:r>
                      <a:r>
                        <a:rPr lang="fi-FI" sz="1200" baseline="0" dirty="0"/>
                        <a:t> käyntejä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sz="1800" b="1" baseline="0" dirty="0" smtClean="0">
                          <a:solidFill>
                            <a:schemeClr val="dk1"/>
                          </a:solidFill>
                        </a:rPr>
                        <a:t>9211</a:t>
                      </a:r>
                      <a:endParaRPr lang="fi-FI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sz="1800" b="1" i="0" baseline="0" dirty="0" smtClean="0">
                          <a:solidFill>
                            <a:schemeClr val="tx1"/>
                          </a:solidFill>
                        </a:rPr>
                        <a:t>9211</a:t>
                      </a:r>
                      <a:endParaRPr lang="fi-FI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9012</a:t>
                      </a:r>
                      <a:endParaRPr lang="fi-FI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5388">
                <a:tc>
                  <a:txBody>
                    <a:bodyPr/>
                    <a:lstStyle/>
                    <a:p>
                      <a:r>
                        <a:rPr lang="fi-FI" sz="1200" dirty="0" err="1"/>
                        <a:t>Esh</a:t>
                      </a:r>
                      <a:r>
                        <a:rPr lang="fi-FI" sz="1200" dirty="0"/>
                        <a:t>; </a:t>
                      </a:r>
                      <a:r>
                        <a:rPr lang="fi-FI" sz="1200" dirty="0" err="1"/>
                        <a:t>pkl-käynneistä</a:t>
                      </a:r>
                      <a:r>
                        <a:rPr lang="fi-FI" sz="1200" dirty="0"/>
                        <a:t> muilla somaattisilla</a:t>
                      </a:r>
                      <a:r>
                        <a:rPr lang="fi-FI" sz="1200" baseline="0" dirty="0"/>
                        <a:t> aloilla</a:t>
                      </a:r>
                      <a:endParaRPr lang="fi-FI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sz="1800" b="1" baseline="0" dirty="0" smtClean="0">
                          <a:solidFill>
                            <a:schemeClr val="dk1"/>
                          </a:solidFill>
                        </a:rPr>
                        <a:t>18401</a:t>
                      </a:r>
                      <a:endParaRPr lang="fi-FI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sz="1800" b="1" i="0" baseline="0" smtClean="0">
                          <a:solidFill>
                            <a:schemeClr val="tx1"/>
                          </a:solidFill>
                        </a:rPr>
                        <a:t>2581</a:t>
                      </a:r>
                      <a:endParaRPr lang="fi-FI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16128</a:t>
                      </a:r>
                      <a:endParaRPr lang="fi-FI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5388">
                <a:tc>
                  <a:txBody>
                    <a:bodyPr/>
                    <a:lstStyle/>
                    <a:p>
                      <a:r>
                        <a:rPr lang="fi-FI" sz="1200" dirty="0"/>
                        <a:t>Polikliinisia erikoisaloja edustettuna (lukumäärä)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18</a:t>
                      </a:r>
                      <a:endParaRPr lang="fi-FI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0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itysmalli_2016_laajakuva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1181</Words>
  <Application>Microsoft Office PowerPoint</Application>
  <PresentationFormat>Mukautettu</PresentationFormat>
  <Paragraphs>243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Office-teema</vt:lpstr>
      <vt:lpstr>Esitysmalli_2016_laajakuva</vt:lpstr>
      <vt:lpstr>1_Office-teema</vt:lpstr>
      <vt:lpstr>PoSoTe- sairaalahoidon integraation peruskysymyksiä</vt:lpstr>
      <vt:lpstr>Johdannoksi</vt:lpstr>
      <vt:lpstr>PowerPoint-esitys</vt:lpstr>
      <vt:lpstr>SOTE-SANASTO</vt:lpstr>
      <vt:lpstr>Palvelutasojen  keskimääräinen käyttö / hlö</vt:lpstr>
      <vt:lpstr>PowerPoint-esitys</vt:lpstr>
      <vt:lpstr>PowerPoint-esitys</vt:lpstr>
      <vt:lpstr>PowerPoint-esitys</vt:lpstr>
      <vt:lpstr>Kolmen organisaation toiminnan tunnuslukuja v 2016</vt:lpstr>
      <vt:lpstr>PowerPoint-esitys</vt:lpstr>
      <vt:lpstr>PowerPoint-esitys</vt:lpstr>
      <vt:lpstr>Integroidut osastot (Ylä-Savossa  suunnitelmissa yksi yhteinen; Varkaudessa koskisi kuntoutusosastoa)</vt:lpstr>
      <vt:lpstr>Yle-osastot / terveyskeskussairaaloiden lyhytaikainen hoito</vt:lpstr>
      <vt:lpstr>Aluesairaaloiden operatiivinen toiminta</vt:lpstr>
      <vt:lpstr>PowerPoint-esitys</vt:lpstr>
      <vt:lpstr>Leikkaustoimintaa aluesairaalassa määrittävä lainsäädäntö</vt:lpstr>
      <vt:lpstr>Laki sosiaali- ja terveydenhuollon suunnittelusta ja valtionavustuksesta 5§ kolmas momentti</vt:lpstr>
      <vt:lpstr>9 § Voimaantulo  </vt:lpstr>
      <vt:lpstr>Tekonivelleikkauksia (tilanne 2016-2017 taso)</vt:lpstr>
      <vt:lpstr>Rautalankamallia ISAan ja VASiin (Lähde: Leila Pekkanen 5.9.2017)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PoSoTe- sairaalahoidon integraation peruskysymyksiä</dc:title>
  <dc:creator>Simo Kokko</dc:creator>
  <cp:lastModifiedBy>Penttinen Jorma</cp:lastModifiedBy>
  <cp:revision>45</cp:revision>
  <dcterms:created xsi:type="dcterms:W3CDTF">2017-09-12T10:10:26Z</dcterms:created>
  <dcterms:modified xsi:type="dcterms:W3CDTF">2017-10-09T05:46:36Z</dcterms:modified>
</cp:coreProperties>
</file>