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  <p:sldMasterId id="2147483780" r:id="rId2"/>
  </p:sldMasterIdLst>
  <p:notesMasterIdLst>
    <p:notesMasterId r:id="rId12"/>
  </p:notesMasterIdLst>
  <p:sldIdLst>
    <p:sldId id="270" r:id="rId3"/>
    <p:sldId id="265" r:id="rId4"/>
    <p:sldId id="274" r:id="rId5"/>
    <p:sldId id="275" r:id="rId6"/>
    <p:sldId id="277" r:id="rId7"/>
    <p:sldId id="276" r:id="rId8"/>
    <p:sldId id="278" r:id="rId9"/>
    <p:sldId id="281" r:id="rId10"/>
    <p:sldId id="280" r:id="rId11"/>
  </p:sldIdLst>
  <p:sldSz cx="9144000" cy="6858000" type="screen4x3"/>
  <p:notesSz cx="6742113" cy="987266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893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43FE98-D60D-4165-8669-C93C92F20762}" type="datetimeFigureOut">
              <a:rPr lang="fi-FI" smtClean="0"/>
              <a:t>6.3.2019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2C5BB6-E9CF-4068-86C1-BB2FFB56D7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4698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685800" y="2751063"/>
            <a:ext cx="7772400" cy="1470025"/>
          </a:xfrm>
        </p:spPr>
        <p:txBody>
          <a:bodyPr>
            <a:normAutofit/>
          </a:bodyPr>
          <a:lstStyle>
            <a:lvl1pPr algn="ctr">
              <a:defRPr sz="3200"/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400800" cy="528464"/>
          </a:xfrm>
        </p:spPr>
        <p:txBody>
          <a:bodyPr>
            <a:normAutofit/>
          </a:bodyPr>
          <a:lstStyle>
            <a:lvl1pPr marL="0" indent="0" algn="ctr">
              <a:buNone/>
              <a:defRPr sz="20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7A1DD8A-35ED-4A45-8C7F-ADF9AD6E3E5C}" type="datetimeFigureOut">
              <a:rPr lang="fi-FI" smtClean="0">
                <a:solidFill>
                  <a:prstClr val="white"/>
                </a:solidFill>
              </a:rPr>
              <a:pPr/>
              <a:t>6.3.2019</a:t>
            </a:fld>
            <a:endParaRPr lang="fi-FI">
              <a:solidFill>
                <a:prstClr val="whit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>
              <a:solidFill>
                <a:prstClr val="white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F89EBEF-778D-4696-B200-EC077B7D5F8B}" type="slidenum">
              <a:rPr lang="fi-FI" smtClean="0">
                <a:solidFill>
                  <a:prstClr val="white"/>
                </a:solidFill>
              </a:rPr>
              <a:pPr/>
              <a:t>‹#›</a:t>
            </a:fld>
            <a:endParaRPr lang="fi-FI">
              <a:solidFill>
                <a:prstClr val="white"/>
              </a:solidFill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0" y="-27260"/>
            <a:ext cx="9141420" cy="2088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" name="Ryhmä 9"/>
          <p:cNvGrpSpPr/>
          <p:nvPr/>
        </p:nvGrpSpPr>
        <p:grpSpPr>
          <a:xfrm>
            <a:off x="611560" y="-27260"/>
            <a:ext cx="8532440" cy="2371332"/>
            <a:chOff x="611560" y="-27260"/>
            <a:chExt cx="8532440" cy="2371332"/>
          </a:xfrm>
        </p:grpSpPr>
        <p:pic>
          <p:nvPicPr>
            <p:cNvPr id="8" name="Picture 2"/>
            <p:cNvPicPr>
              <a:picLocks noChangeAspect="1" noChangeArrowheads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000" r="22574"/>
            <a:stretch/>
          </p:blipFill>
          <p:spPr bwMode="auto">
            <a:xfrm>
              <a:off x="1403648" y="-27260"/>
              <a:ext cx="7740352" cy="2371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" name="Kuva 10"/>
            <p:cNvPicPr>
              <a:picLocks noChangeAspect="1"/>
            </p:cNvPicPr>
            <p:nvPr userDrawn="1"/>
          </p:nvPicPr>
          <p:blipFill>
            <a:blip r:embed="rId4" cstate="print">
              <a:clrChange>
                <a:clrFrom>
                  <a:srgbClr val="FDFDFD"/>
                </a:clrFrom>
                <a:clrTo>
                  <a:srgbClr val="FDFD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1560" y="260435"/>
              <a:ext cx="2160240" cy="1512717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665419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1DD8A-35ED-4A45-8C7F-ADF9AD6E3E5C}" type="datetimeFigureOut">
              <a:rPr lang="fi-FI" smtClean="0">
                <a:solidFill>
                  <a:prstClr val="white"/>
                </a:solidFill>
              </a:rPr>
              <a:pPr/>
              <a:t>6.3.2019</a:t>
            </a:fld>
            <a:endParaRPr lang="fi-FI">
              <a:solidFill>
                <a:prstClr val="whit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white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9EBEF-778D-4696-B200-EC077B7D5F8B}" type="slidenum">
              <a:rPr lang="fi-FI" smtClean="0">
                <a:solidFill>
                  <a:prstClr val="white"/>
                </a:solidFill>
              </a:rPr>
              <a:pPr/>
              <a:t>‹#›</a:t>
            </a:fld>
            <a:endParaRPr lang="fi-FI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328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1124744"/>
            <a:ext cx="2057400" cy="5001419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1124744"/>
            <a:ext cx="6019800" cy="5001419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1DD8A-35ED-4A45-8C7F-ADF9AD6E3E5C}" type="datetimeFigureOut">
              <a:rPr lang="fi-FI" smtClean="0">
                <a:solidFill>
                  <a:prstClr val="white"/>
                </a:solidFill>
              </a:rPr>
              <a:pPr/>
              <a:t>6.3.2019</a:t>
            </a:fld>
            <a:endParaRPr lang="fi-FI">
              <a:solidFill>
                <a:prstClr val="whit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white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9EBEF-778D-4696-B200-EC077B7D5F8B}" type="slidenum">
              <a:rPr lang="fi-FI" smtClean="0">
                <a:solidFill>
                  <a:prstClr val="white"/>
                </a:solidFill>
              </a:rPr>
              <a:pPr/>
              <a:t>‹#›</a:t>
            </a:fld>
            <a:endParaRPr lang="fi-FI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2691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0A4BB-2207-47B0-B207-B0401D54DBE7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8960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9FB1E-840A-49E4-A10C-EC0CAC304B60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5457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F773B-CBA7-4A8D-AB76-7669EE551F89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0903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E1062-BA42-4D76-86C4-F16DE44E067C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5449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05399-DF00-4D5F-9EB1-A40B1473B5BC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3887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E0722-88E8-42DD-BE8A-07BBA2EF0EB0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1002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1537D-1263-4C85-A698-D3918CE660D4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196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84DE7-4697-4880-BEC7-6B5FE1C55CCB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44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371" y="-27383"/>
            <a:ext cx="9160371" cy="4186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685800" y="3543151"/>
            <a:ext cx="7772400" cy="1470025"/>
          </a:xfrm>
        </p:spPr>
        <p:txBody>
          <a:bodyPr>
            <a:normAutofit/>
          </a:bodyPr>
          <a:lstStyle>
            <a:lvl1pPr algn="ctr">
              <a:defRPr sz="3200"/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5132784"/>
            <a:ext cx="6400800" cy="528464"/>
          </a:xfrm>
        </p:spPr>
        <p:txBody>
          <a:bodyPr>
            <a:norm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7A1DD8A-35ED-4A45-8C7F-ADF9AD6E3E5C}" type="datetimeFigureOut">
              <a:rPr lang="fi-FI" smtClean="0">
                <a:solidFill>
                  <a:prstClr val="white"/>
                </a:solidFill>
              </a:rPr>
              <a:pPr/>
              <a:t>6.3.2019</a:t>
            </a:fld>
            <a:endParaRPr lang="fi-FI">
              <a:solidFill>
                <a:prstClr val="whit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>
              <a:solidFill>
                <a:prstClr val="white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F89EBEF-778D-4696-B200-EC077B7D5F8B}" type="slidenum">
              <a:rPr lang="fi-FI" smtClean="0">
                <a:solidFill>
                  <a:prstClr val="white"/>
                </a:solidFill>
              </a:rPr>
              <a:pPr/>
              <a:t>‹#›</a:t>
            </a:fld>
            <a:endParaRPr lang="fi-FI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5559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3897F-6368-4CCD-AC74-B0E56AAF171A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9050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46A57-9D8E-4A6C-828A-FCB95FA57483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6314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BC8C2-6D5E-4CA4-8AF1-EB5D5570C77E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267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1DD8A-35ED-4A45-8C7F-ADF9AD6E3E5C}" type="datetimeFigureOut">
              <a:rPr lang="fi-FI" smtClean="0">
                <a:solidFill>
                  <a:prstClr val="white"/>
                </a:solidFill>
              </a:rPr>
              <a:pPr/>
              <a:t>6.3.2019</a:t>
            </a:fld>
            <a:endParaRPr lang="fi-FI">
              <a:solidFill>
                <a:prstClr val="whit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white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9EBEF-778D-4696-B200-EC077B7D5F8B}" type="slidenum">
              <a:rPr lang="fi-FI" smtClean="0">
                <a:solidFill>
                  <a:prstClr val="white"/>
                </a:solidFill>
              </a:rPr>
              <a:pPr/>
              <a:t>‹#›</a:t>
            </a:fld>
            <a:endParaRPr lang="fi-FI">
              <a:solidFill>
                <a:prstClr val="white"/>
              </a:solidFill>
            </a:endParaRPr>
          </a:p>
        </p:txBody>
      </p:sp>
      <p:sp>
        <p:nvSpPr>
          <p:cNvPr id="11" name="Sisällön paikkamerkki 2"/>
          <p:cNvSpPr>
            <a:spLocks noGrp="1"/>
          </p:cNvSpPr>
          <p:nvPr>
            <p:ph idx="1"/>
          </p:nvPr>
        </p:nvSpPr>
        <p:spPr>
          <a:xfrm>
            <a:off x="1547664" y="1600200"/>
            <a:ext cx="7139136" cy="4525963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76472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1DD8A-35ED-4A45-8C7F-ADF9AD6E3E5C}" type="datetimeFigureOut">
              <a:rPr lang="fi-FI" smtClean="0">
                <a:solidFill>
                  <a:prstClr val="white"/>
                </a:solidFill>
              </a:rPr>
              <a:pPr/>
              <a:t>6.3.2019</a:t>
            </a:fld>
            <a:endParaRPr lang="fi-FI">
              <a:solidFill>
                <a:prstClr val="whit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white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9EBEF-778D-4696-B200-EC077B7D5F8B}" type="slidenum">
              <a:rPr lang="fi-FI" smtClean="0">
                <a:solidFill>
                  <a:prstClr val="white"/>
                </a:solidFill>
              </a:rPr>
              <a:pPr/>
              <a:t>‹#›</a:t>
            </a:fld>
            <a:endParaRPr lang="fi-FI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23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547664" y="1600200"/>
            <a:ext cx="3456384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1DD8A-35ED-4A45-8C7F-ADF9AD6E3E5C}" type="datetimeFigureOut">
              <a:rPr lang="fi-FI" smtClean="0">
                <a:solidFill>
                  <a:prstClr val="white"/>
                </a:solidFill>
              </a:rPr>
              <a:pPr/>
              <a:t>6.3.2019</a:t>
            </a:fld>
            <a:endParaRPr lang="fi-FI">
              <a:solidFill>
                <a:prstClr val="white"/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white"/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9EBEF-778D-4696-B200-EC077B7D5F8B}" type="slidenum">
              <a:rPr lang="fi-FI" smtClean="0">
                <a:solidFill>
                  <a:prstClr val="white"/>
                </a:solidFill>
              </a:rPr>
              <a:pPr/>
              <a:t>‹#›</a:t>
            </a:fld>
            <a:endParaRPr lang="fi-FI">
              <a:solidFill>
                <a:prstClr val="white"/>
              </a:solidFill>
            </a:endParaRPr>
          </a:p>
        </p:txBody>
      </p:sp>
      <p:sp>
        <p:nvSpPr>
          <p:cNvPr id="8" name="Sisällön paikkamerkki 2"/>
          <p:cNvSpPr>
            <a:spLocks noGrp="1"/>
          </p:cNvSpPr>
          <p:nvPr>
            <p:ph sz="half" idx="13"/>
          </p:nvPr>
        </p:nvSpPr>
        <p:spPr>
          <a:xfrm>
            <a:off x="5148064" y="1628800"/>
            <a:ext cx="3542928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12663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403648" y="1535113"/>
            <a:ext cx="360040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1403648" y="2174875"/>
            <a:ext cx="3600400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1DD8A-35ED-4A45-8C7F-ADF9AD6E3E5C}" type="datetimeFigureOut">
              <a:rPr lang="fi-FI" smtClean="0">
                <a:solidFill>
                  <a:prstClr val="white"/>
                </a:solidFill>
              </a:rPr>
              <a:pPr/>
              <a:t>6.3.2019</a:t>
            </a:fld>
            <a:endParaRPr lang="fi-FI">
              <a:solidFill>
                <a:prstClr val="white"/>
              </a:solidFill>
            </a:endParaRPr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white"/>
              </a:solidFill>
            </a:endParaRPr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9EBEF-778D-4696-B200-EC077B7D5F8B}" type="slidenum">
              <a:rPr lang="fi-FI" smtClean="0">
                <a:solidFill>
                  <a:prstClr val="white"/>
                </a:solidFill>
              </a:rPr>
              <a:pPr/>
              <a:t>‹#›</a:t>
            </a:fld>
            <a:endParaRPr lang="fi-FI">
              <a:solidFill>
                <a:prstClr val="white"/>
              </a:solidFill>
            </a:endParaRPr>
          </a:p>
        </p:txBody>
      </p:sp>
      <p:sp>
        <p:nvSpPr>
          <p:cNvPr id="10" name="Tekstin paikkamerkki 2"/>
          <p:cNvSpPr>
            <a:spLocks noGrp="1"/>
          </p:cNvSpPr>
          <p:nvPr>
            <p:ph type="body" idx="13"/>
          </p:nvPr>
        </p:nvSpPr>
        <p:spPr>
          <a:xfrm>
            <a:off x="5220072" y="1565102"/>
            <a:ext cx="3250704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1" name="Sisällön paikkamerkki 3"/>
          <p:cNvSpPr>
            <a:spLocks noGrp="1"/>
          </p:cNvSpPr>
          <p:nvPr>
            <p:ph sz="half" idx="14"/>
          </p:nvPr>
        </p:nvSpPr>
        <p:spPr>
          <a:xfrm>
            <a:off x="5220072" y="2204864"/>
            <a:ext cx="3250704" cy="39512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5416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1DD8A-35ED-4A45-8C7F-ADF9AD6E3E5C}" type="datetimeFigureOut">
              <a:rPr lang="fi-FI" smtClean="0">
                <a:solidFill>
                  <a:prstClr val="white"/>
                </a:solidFill>
              </a:rPr>
              <a:pPr/>
              <a:t>6.3.2019</a:t>
            </a:fld>
            <a:endParaRPr lang="fi-FI">
              <a:solidFill>
                <a:prstClr val="white"/>
              </a:solidFill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white"/>
              </a:solidFill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9EBEF-778D-4696-B200-EC077B7D5F8B}" type="slidenum">
              <a:rPr lang="fi-FI" smtClean="0">
                <a:solidFill>
                  <a:prstClr val="white"/>
                </a:solidFill>
              </a:rPr>
              <a:pPr/>
              <a:t>‹#›</a:t>
            </a:fld>
            <a:endParaRPr lang="fi-FI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468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1DD8A-35ED-4A45-8C7F-ADF9AD6E3E5C}" type="datetimeFigureOut">
              <a:rPr lang="fi-FI" smtClean="0">
                <a:solidFill>
                  <a:prstClr val="white"/>
                </a:solidFill>
              </a:rPr>
              <a:pPr/>
              <a:t>6.3.2019</a:t>
            </a:fld>
            <a:endParaRPr lang="fi-FI">
              <a:solidFill>
                <a:prstClr val="white"/>
              </a:solidFill>
            </a:endParaRP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white"/>
              </a:solidFill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9EBEF-778D-4696-B200-EC077B7D5F8B}" type="slidenum">
              <a:rPr lang="fi-FI" smtClean="0">
                <a:solidFill>
                  <a:prstClr val="white"/>
                </a:solidFill>
              </a:rPr>
              <a:pPr/>
              <a:t>‹#›</a:t>
            </a:fld>
            <a:endParaRPr lang="fi-FI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414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1800" b="1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1DD8A-35ED-4A45-8C7F-ADF9AD6E3E5C}" type="datetimeFigureOut">
              <a:rPr lang="fi-FI" smtClean="0">
                <a:solidFill>
                  <a:prstClr val="white"/>
                </a:solidFill>
              </a:rPr>
              <a:pPr/>
              <a:t>6.3.2019</a:t>
            </a:fld>
            <a:endParaRPr lang="fi-FI">
              <a:solidFill>
                <a:prstClr val="white"/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white"/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9EBEF-778D-4696-B200-EC077B7D5F8B}" type="slidenum">
              <a:rPr lang="fi-FI" smtClean="0">
                <a:solidFill>
                  <a:prstClr val="white"/>
                </a:solidFill>
              </a:rPr>
              <a:pPr/>
              <a:t>‹#›</a:t>
            </a:fld>
            <a:endParaRPr lang="fi-FI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402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7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" r="3616"/>
          <a:stretch/>
        </p:blipFill>
        <p:spPr bwMode="auto">
          <a:xfrm>
            <a:off x="0" y="-27384"/>
            <a:ext cx="9144000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9321"/>
            <a:ext cx="9144000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547664" y="1600200"/>
            <a:ext cx="713913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87A1DD8A-35ED-4A45-8C7F-ADF9AD6E3E5C}" type="datetimeFigureOut">
              <a:rPr lang="fi-FI" smtClean="0">
                <a:solidFill>
                  <a:prstClr val="white"/>
                </a:solidFill>
              </a:rPr>
              <a:pPr/>
              <a:t>6.3.2019</a:t>
            </a:fld>
            <a:endParaRPr lang="fi-FI">
              <a:solidFill>
                <a:prstClr val="whit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fi-FI">
              <a:solidFill>
                <a:prstClr val="white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F89EBEF-778D-4696-B200-EC077B7D5F8B}" type="slidenum">
              <a:rPr lang="fi-FI" smtClean="0">
                <a:solidFill>
                  <a:prstClr val="white"/>
                </a:solidFill>
              </a:rPr>
              <a:pPr/>
              <a:t>‹#›</a:t>
            </a:fld>
            <a:endParaRPr lang="fi-FI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89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C60C30"/>
        </a:buClr>
        <a:buSzPct val="105000"/>
        <a:buFont typeface="Wingdings" pitchFamily="2" charset="2"/>
        <a:buChar char="Ø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C60C30"/>
        </a:buClr>
        <a:buSzPct val="105000"/>
        <a:buFont typeface="Wingdings" pitchFamily="2" charset="2"/>
        <a:buChar char="Ø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C60C30"/>
        </a:buClr>
        <a:buSzPct val="105000"/>
        <a:buFont typeface="Wingdings" pitchFamily="2" charset="2"/>
        <a:buChar char="Ø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C60C30"/>
        </a:buClr>
        <a:buSzPct val="105000"/>
        <a:buFont typeface="Wingdings" pitchFamily="2" charset="2"/>
        <a:buChar char="Ø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C60C30"/>
        </a:buClr>
        <a:buSzPct val="105000"/>
        <a:buFont typeface="Wingdings" pitchFamily="2" charset="2"/>
        <a:buChar char="Ø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2860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1854200" y="274638"/>
            <a:ext cx="6832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perustyyl. napsautt.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tekstin perustyylejä napsauttamalla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  <a:p>
            <a:pPr lvl="4"/>
            <a:r>
              <a:rPr lang="fi-FI" altLang="fi-FI" smtClean="0"/>
              <a:t>viides taso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087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-110" charset="-128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087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-110" charset="-128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BDBAF8-22F1-49BB-8459-5B4376B44B3A}" type="slidenum">
              <a:rPr lang="fi-FI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348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-110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-110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-110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-110" charset="-128"/>
        </a:defRPr>
      </a:lvl5pPr>
      <a:lvl6pPr marL="457200"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-110" charset="-128"/>
        </a:defRPr>
      </a:lvl6pPr>
      <a:lvl7pPr marL="914400"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-110" charset="-128"/>
        </a:defRPr>
      </a:lvl7pPr>
      <a:lvl8pPr marL="1371600"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-110" charset="-128"/>
        </a:defRPr>
      </a:lvl8pPr>
      <a:lvl9pPr marL="1828800"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-110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KYS </a:t>
            </a:r>
            <a:r>
              <a:rPr lang="fi-FI" dirty="0" err="1" smtClean="0"/>
              <a:t>erva</a:t>
            </a:r>
            <a:r>
              <a:rPr lang="fi-FI" dirty="0" smtClean="0"/>
              <a:t> VTR rahoituksen jakoperiaatteiden muutokset 2020 / ehdotus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4" name="Suorakulmio 3"/>
          <p:cNvSpPr/>
          <p:nvPr/>
        </p:nvSpPr>
        <p:spPr>
          <a:xfrm>
            <a:off x="467544" y="4581128"/>
            <a:ext cx="4572000" cy="159428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Bef>
                <a:spcPct val="20000"/>
              </a:spcBef>
              <a:buClr>
                <a:srgbClr val="C60C30"/>
              </a:buClr>
              <a:buSzPct val="105000"/>
            </a:pPr>
            <a:r>
              <a:rPr lang="fi-FI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KYS </a:t>
            </a:r>
            <a:r>
              <a:rPr lang="fi-FI" sz="2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erva</a:t>
            </a:r>
            <a:r>
              <a:rPr lang="fi-FI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tutkimustoimikunnan kokous 8.3.2019</a:t>
            </a:r>
          </a:p>
          <a:p>
            <a:pPr lvl="0">
              <a:spcBef>
                <a:spcPct val="20000"/>
              </a:spcBef>
              <a:buClr>
                <a:srgbClr val="C60C30"/>
              </a:buClr>
              <a:buSzPct val="105000"/>
            </a:pPr>
            <a:r>
              <a:rPr lang="fi-FI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Kirsi </a:t>
            </a:r>
            <a:r>
              <a:rPr lang="fi-FI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Luoto</a:t>
            </a:r>
          </a:p>
          <a:p>
            <a:pPr lvl="0">
              <a:spcBef>
                <a:spcPct val="20000"/>
              </a:spcBef>
              <a:buClr>
                <a:srgbClr val="C60C30"/>
              </a:buClr>
              <a:buSzPct val="105000"/>
            </a:pPr>
            <a:r>
              <a:rPr lang="fi-FI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Tutkimuspäällikkö </a:t>
            </a:r>
          </a:p>
          <a:p>
            <a:pPr lvl="0">
              <a:spcBef>
                <a:spcPct val="20000"/>
              </a:spcBef>
              <a:buClr>
                <a:srgbClr val="C60C30"/>
              </a:buClr>
              <a:buSzPct val="105000"/>
            </a:pPr>
            <a:r>
              <a:rPr lang="fi-FI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KYS / TPK</a:t>
            </a:r>
          </a:p>
        </p:txBody>
      </p:sp>
    </p:spTree>
    <p:extLst>
      <p:ext uri="{BB962C8B-B14F-4D97-AF65-F5344CB8AC3E}">
        <p14:creationId xmlns:p14="http://schemas.microsoft.com/office/powerpoint/2010/main" val="2432766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   Taustaa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83568" y="1628800"/>
            <a:ext cx="8219256" cy="4525963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i-FI" dirty="0" smtClean="0"/>
              <a:t>VTR-jako on osoittautunut haasteelliseksi johtuen haku- ja jakoluokkien prosenttiosuusjakoperiaatteista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i-FI" dirty="0" smtClean="0"/>
              <a:t>Vuoden 2019 osalta tilanne kärjistyi, koska STM myönsi huomattavasti enemmän </a:t>
            </a:r>
            <a:r>
              <a:rPr lang="fi-FI" dirty="0" smtClean="0"/>
              <a:t>VTR-rahoitusta </a:t>
            </a:r>
            <a:r>
              <a:rPr lang="fi-FI" dirty="0" smtClean="0"/>
              <a:t>kuin syksyllä arvioitiin (= positiivinen ongelma)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i-FI" dirty="0" smtClean="0"/>
              <a:t>Asia aiheuttaa epäselvyyttä sekä hakijoille, hallinnoijille että </a:t>
            </a:r>
            <a:r>
              <a:rPr lang="fi-FI" dirty="0" err="1" smtClean="0"/>
              <a:t>erva</a:t>
            </a:r>
            <a:r>
              <a:rPr lang="fi-FI" dirty="0" smtClean="0"/>
              <a:t> </a:t>
            </a:r>
            <a:r>
              <a:rPr lang="fi-FI" dirty="0" err="1" smtClean="0"/>
              <a:t>ttmk:n</a:t>
            </a:r>
            <a:r>
              <a:rPr lang="fi-FI" dirty="0" smtClean="0"/>
              <a:t> </a:t>
            </a:r>
            <a:r>
              <a:rPr lang="fi-FI" dirty="0" smtClean="0"/>
              <a:t>jäsenille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2244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139136" cy="1143000"/>
          </a:xfrm>
        </p:spPr>
        <p:txBody>
          <a:bodyPr>
            <a:normAutofit fontScale="90000"/>
          </a:bodyPr>
          <a:lstStyle/>
          <a:p>
            <a:r>
              <a:rPr lang="fi-FI" sz="2800" dirty="0" smtClean="0">
                <a:solidFill>
                  <a:prstClr val="black"/>
                </a:solidFill>
              </a:rPr>
              <a:t>Nykyinen menettely</a:t>
            </a:r>
            <a:br>
              <a:rPr lang="fi-FI" sz="2800" dirty="0" smtClean="0">
                <a:solidFill>
                  <a:prstClr val="black"/>
                </a:solidFill>
              </a:rPr>
            </a:br>
            <a:r>
              <a:rPr lang="fi-FI" sz="2800" dirty="0" err="1" smtClean="0">
                <a:solidFill>
                  <a:prstClr val="black"/>
                </a:solidFill>
              </a:rPr>
              <a:t>Erva</a:t>
            </a:r>
            <a:r>
              <a:rPr lang="fi-FI" sz="2800" dirty="0" smtClean="0">
                <a:solidFill>
                  <a:prstClr val="black"/>
                </a:solidFill>
              </a:rPr>
              <a:t> </a:t>
            </a:r>
            <a:r>
              <a:rPr lang="fi-FI" sz="2800" dirty="0" err="1" smtClean="0">
                <a:solidFill>
                  <a:prstClr val="black"/>
                </a:solidFill>
              </a:rPr>
              <a:t>ttmk:n</a:t>
            </a:r>
            <a:r>
              <a:rPr lang="fi-FI" sz="2800" dirty="0" smtClean="0">
                <a:solidFill>
                  <a:prstClr val="black"/>
                </a:solidFill>
              </a:rPr>
              <a:t> </a:t>
            </a:r>
            <a:r>
              <a:rPr lang="fi-FI" sz="2800" dirty="0">
                <a:solidFill>
                  <a:prstClr val="black"/>
                </a:solidFill>
              </a:rPr>
              <a:t>kevään 2017 linjaukset VTR rahoituksen 2018 jakoperiaatteista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1412776"/>
            <a:ext cx="8424936" cy="4968552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fi-FI" sz="1900" dirty="0">
                <a:solidFill>
                  <a:prstClr val="black"/>
                </a:solidFill>
              </a:rPr>
              <a:t>%-osuudet rahoituksesta eri hakuluokkiin</a:t>
            </a:r>
          </a:p>
          <a:p>
            <a:pPr marL="0" lvl="0" indent="0">
              <a:buNone/>
            </a:pPr>
            <a:r>
              <a:rPr lang="fi-FI" sz="1900" dirty="0">
                <a:solidFill>
                  <a:prstClr val="black"/>
                </a:solidFill>
              </a:rPr>
              <a:t>-	tutkimushankkeet / dosenttitaso </a:t>
            </a:r>
            <a:r>
              <a:rPr lang="fi-FI" sz="1900" dirty="0" smtClean="0">
                <a:solidFill>
                  <a:prstClr val="black"/>
                </a:solidFill>
              </a:rPr>
              <a:t>40-55%</a:t>
            </a:r>
            <a:endParaRPr lang="fi-FI" sz="19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fi-FI" sz="1900" dirty="0">
                <a:solidFill>
                  <a:prstClr val="black"/>
                </a:solidFill>
              </a:rPr>
              <a:t>-	tutkimushankkeet / tohtoritaso </a:t>
            </a:r>
            <a:r>
              <a:rPr lang="fi-FI" sz="1900" dirty="0" smtClean="0">
                <a:solidFill>
                  <a:prstClr val="black"/>
                </a:solidFill>
              </a:rPr>
              <a:t>20-35%</a:t>
            </a:r>
            <a:endParaRPr lang="fi-FI" sz="19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fi-FI" sz="1900" dirty="0">
                <a:solidFill>
                  <a:prstClr val="black"/>
                </a:solidFill>
              </a:rPr>
              <a:t>-	väitöskirjahankkeet </a:t>
            </a:r>
            <a:r>
              <a:rPr lang="fi-FI" sz="1900" dirty="0" smtClean="0">
                <a:solidFill>
                  <a:prstClr val="black"/>
                </a:solidFill>
              </a:rPr>
              <a:t>20-35%</a:t>
            </a:r>
            <a:endParaRPr lang="fi-FI" sz="19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fi-FI" sz="19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fi-FI" sz="1900" dirty="0">
                <a:solidFill>
                  <a:prstClr val="black"/>
                </a:solidFill>
              </a:rPr>
              <a:t>jakoluokat (kpl-määrä)</a:t>
            </a:r>
          </a:p>
          <a:p>
            <a:pPr marL="0" lvl="0" indent="0">
              <a:buNone/>
            </a:pPr>
            <a:r>
              <a:rPr lang="fi-FI" sz="1900" dirty="0">
                <a:solidFill>
                  <a:prstClr val="black"/>
                </a:solidFill>
              </a:rPr>
              <a:t>-	tutkimushankkeet / dosenttitaso 3-4 jakoluokkaa</a:t>
            </a:r>
          </a:p>
          <a:p>
            <a:pPr marL="0" lvl="0" indent="0">
              <a:buNone/>
            </a:pPr>
            <a:r>
              <a:rPr lang="fi-FI" sz="1900" dirty="0">
                <a:solidFill>
                  <a:prstClr val="black"/>
                </a:solidFill>
              </a:rPr>
              <a:t>-	tutkimushankkeet / tohtoritaso 2-3 jakoluokkaa</a:t>
            </a:r>
          </a:p>
          <a:p>
            <a:pPr marL="0" lvl="0" indent="0">
              <a:buNone/>
            </a:pPr>
            <a:r>
              <a:rPr lang="fi-FI" sz="1900" dirty="0">
                <a:solidFill>
                  <a:prstClr val="black"/>
                </a:solidFill>
              </a:rPr>
              <a:t>-	väitöskirjahankkeet 2-3 jakoluokkaa</a:t>
            </a:r>
          </a:p>
          <a:p>
            <a:pPr marL="0" lvl="0" indent="0">
              <a:buNone/>
            </a:pPr>
            <a:endParaRPr lang="fi-FI" sz="19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fi-FI" sz="1900" dirty="0">
                <a:solidFill>
                  <a:prstClr val="black"/>
                </a:solidFill>
              </a:rPr>
              <a:t>%-osuudet eri jakoluokille</a:t>
            </a:r>
          </a:p>
          <a:p>
            <a:pPr marL="0" lvl="0" indent="0">
              <a:buNone/>
            </a:pPr>
            <a:r>
              <a:rPr lang="fi-FI" sz="1900" dirty="0">
                <a:solidFill>
                  <a:prstClr val="black"/>
                </a:solidFill>
              </a:rPr>
              <a:t>-	tutkimushankkeet / dosenttitaso 3-4 jakoluokkaa </a:t>
            </a:r>
            <a:r>
              <a:rPr lang="fi-FI" sz="1900" dirty="0" smtClean="0">
                <a:solidFill>
                  <a:prstClr val="black"/>
                </a:solidFill>
              </a:rPr>
              <a:t>10-25% </a:t>
            </a:r>
            <a:r>
              <a:rPr lang="fi-FI" sz="1900" dirty="0">
                <a:solidFill>
                  <a:prstClr val="black"/>
                </a:solidFill>
              </a:rPr>
              <a:t>+ </a:t>
            </a:r>
            <a:r>
              <a:rPr lang="fi-FI" sz="1900" dirty="0" smtClean="0">
                <a:solidFill>
                  <a:prstClr val="black"/>
                </a:solidFill>
              </a:rPr>
              <a:t>20-35% </a:t>
            </a:r>
            <a:r>
              <a:rPr lang="fi-FI" sz="1900" dirty="0">
                <a:solidFill>
                  <a:prstClr val="black"/>
                </a:solidFill>
              </a:rPr>
              <a:t>+ </a:t>
            </a:r>
            <a:r>
              <a:rPr lang="fi-FI" sz="1900" dirty="0" smtClean="0">
                <a:solidFill>
                  <a:prstClr val="black"/>
                </a:solidFill>
              </a:rPr>
              <a:t>	20-35% </a:t>
            </a:r>
            <a:r>
              <a:rPr lang="fi-FI" sz="1900" dirty="0">
                <a:solidFill>
                  <a:prstClr val="black"/>
                </a:solidFill>
              </a:rPr>
              <a:t>+ </a:t>
            </a:r>
            <a:r>
              <a:rPr lang="fi-FI" sz="1900" dirty="0" smtClean="0">
                <a:solidFill>
                  <a:prstClr val="black"/>
                </a:solidFill>
              </a:rPr>
              <a:t>10-25% </a:t>
            </a:r>
            <a:endParaRPr lang="fi-FI" sz="19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fi-FI" sz="1900" dirty="0">
                <a:solidFill>
                  <a:prstClr val="black"/>
                </a:solidFill>
              </a:rPr>
              <a:t>-	tutkimushankkeet / tohtoritaso 2-3 jakoluokkaa </a:t>
            </a:r>
            <a:r>
              <a:rPr lang="fi-FI" sz="1900" dirty="0" smtClean="0">
                <a:solidFill>
                  <a:prstClr val="black"/>
                </a:solidFill>
              </a:rPr>
              <a:t>40-55% </a:t>
            </a:r>
            <a:r>
              <a:rPr lang="fi-FI" sz="1900" dirty="0">
                <a:solidFill>
                  <a:prstClr val="black"/>
                </a:solidFill>
              </a:rPr>
              <a:t>+ </a:t>
            </a:r>
            <a:r>
              <a:rPr lang="fi-FI" sz="1900" dirty="0" smtClean="0">
                <a:solidFill>
                  <a:prstClr val="black"/>
                </a:solidFill>
              </a:rPr>
              <a:t>20-35% </a:t>
            </a:r>
            <a:r>
              <a:rPr lang="fi-FI" sz="1900" dirty="0">
                <a:solidFill>
                  <a:prstClr val="black"/>
                </a:solidFill>
              </a:rPr>
              <a:t>+ 10– </a:t>
            </a:r>
            <a:r>
              <a:rPr lang="fi-FI" sz="1900" dirty="0" smtClean="0">
                <a:solidFill>
                  <a:prstClr val="black"/>
                </a:solidFill>
              </a:rPr>
              <a:t>	25%</a:t>
            </a:r>
            <a:endParaRPr lang="fi-FI" sz="19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fi-FI" sz="1900" dirty="0">
                <a:solidFill>
                  <a:prstClr val="black"/>
                </a:solidFill>
              </a:rPr>
              <a:t>-	väitöskirjahankkeet 2-3 jakoluokkaa </a:t>
            </a:r>
            <a:r>
              <a:rPr lang="fi-FI" sz="1900" dirty="0" smtClean="0">
                <a:solidFill>
                  <a:prstClr val="black"/>
                </a:solidFill>
              </a:rPr>
              <a:t>10-25% </a:t>
            </a:r>
            <a:r>
              <a:rPr lang="fi-FI" sz="1900" dirty="0">
                <a:solidFill>
                  <a:prstClr val="black"/>
                </a:solidFill>
              </a:rPr>
              <a:t>+ </a:t>
            </a:r>
            <a:r>
              <a:rPr lang="fi-FI" sz="1900" dirty="0" smtClean="0">
                <a:solidFill>
                  <a:prstClr val="black"/>
                </a:solidFill>
              </a:rPr>
              <a:t>20-35% </a:t>
            </a:r>
            <a:r>
              <a:rPr lang="fi-FI" sz="1900" dirty="0">
                <a:solidFill>
                  <a:prstClr val="black"/>
                </a:solidFill>
              </a:rPr>
              <a:t>+ </a:t>
            </a:r>
            <a:r>
              <a:rPr lang="fi-FI" sz="1900" dirty="0" smtClean="0">
                <a:solidFill>
                  <a:prstClr val="black"/>
                </a:solidFill>
              </a:rPr>
              <a:t>40-55%</a:t>
            </a:r>
            <a:endParaRPr lang="fi-FI" sz="19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611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547664" y="-30297"/>
            <a:ext cx="7139136" cy="1143000"/>
          </a:xfrm>
        </p:spPr>
        <p:txBody>
          <a:bodyPr>
            <a:normAutofit/>
          </a:bodyPr>
          <a:lstStyle/>
          <a:p>
            <a:r>
              <a:rPr lang="fi-FI" sz="3000" dirty="0" smtClean="0"/>
              <a:t>Ehdotuksia VTR haku- ja jakoperiaatteiden muuttamiseen 2020</a:t>
            </a:r>
            <a:endParaRPr lang="fi-FI" sz="30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1112703"/>
            <a:ext cx="8219256" cy="5340633"/>
          </a:xfrm>
        </p:spPr>
        <p:txBody>
          <a:bodyPr>
            <a:normAutofit fontScale="92500" lnSpcReduction="10000"/>
          </a:bodyPr>
          <a:lstStyle/>
          <a:p>
            <a:r>
              <a:rPr lang="fi-FI" dirty="0" smtClean="0"/>
              <a:t>Jakoluokkien prosenttiosuuksien vaihteluväliä lisätään </a:t>
            </a:r>
            <a:r>
              <a:rPr lang="fi-FI" sz="2400" dirty="0" smtClean="0"/>
              <a:t>(</a:t>
            </a:r>
            <a:r>
              <a:rPr lang="fi-FI" sz="2400" dirty="0">
                <a:solidFill>
                  <a:prstClr val="black"/>
                </a:solidFill>
              </a:rPr>
              <a:t>%-osuudet rahoituksesta eri </a:t>
            </a:r>
            <a:r>
              <a:rPr lang="fi-FI" sz="2400" dirty="0" smtClean="0">
                <a:solidFill>
                  <a:prstClr val="black"/>
                </a:solidFill>
              </a:rPr>
              <a:t>hakuluokkiin)</a:t>
            </a:r>
          </a:p>
          <a:p>
            <a:pPr lvl="1"/>
            <a:r>
              <a:rPr lang="fi-FI" dirty="0" smtClean="0"/>
              <a:t>hakijamäärän </a:t>
            </a:r>
            <a:r>
              <a:rPr lang="fi-FI" dirty="0" smtClean="0"/>
              <a:t>vaikutus vähenee</a:t>
            </a:r>
          </a:p>
          <a:p>
            <a:pPr lvl="1"/>
            <a:r>
              <a:rPr lang="fi-FI" dirty="0" smtClean="0"/>
              <a:t>esim. jos ko. hakuluokassa on vähän hakijoita voidaan luokan prosenttiosuutta täsmätä</a:t>
            </a:r>
          </a:p>
          <a:p>
            <a:r>
              <a:rPr lang="fi-FI" dirty="0" smtClean="0"/>
              <a:t>Jakoluokkien määrä (kpl) poistetaan</a:t>
            </a:r>
          </a:p>
          <a:p>
            <a:r>
              <a:rPr lang="fi-FI" dirty="0" smtClean="0"/>
              <a:t>Jakoluokkien </a:t>
            </a:r>
            <a:r>
              <a:rPr lang="fi-FI" dirty="0"/>
              <a:t>sisäisistä prosenttiosuuksista luovutaan </a:t>
            </a:r>
            <a:r>
              <a:rPr lang="fi-FI" sz="2600" dirty="0"/>
              <a:t>(% osuudet eri jakoluokille)</a:t>
            </a:r>
          </a:p>
          <a:p>
            <a:pPr lvl="1"/>
            <a:r>
              <a:rPr lang="fi-FI" dirty="0"/>
              <a:t>jako perustuu suoraan arviointeihin, jolloin hakemuksen arvioinnilla on isompi painoarvo</a:t>
            </a:r>
          </a:p>
          <a:p>
            <a:r>
              <a:rPr lang="fi-FI" dirty="0" smtClean="0"/>
              <a:t>Maksimihakusummat </a:t>
            </a:r>
            <a:r>
              <a:rPr lang="fi-FI" dirty="0" smtClean="0"/>
              <a:t>poistetaan</a:t>
            </a:r>
          </a:p>
          <a:p>
            <a:pPr lvl="1"/>
            <a:r>
              <a:rPr lang="fi-FI" dirty="0"/>
              <a:t>m</a:t>
            </a:r>
            <a:r>
              <a:rPr lang="fi-FI" dirty="0" smtClean="0"/>
              <a:t>aksimisummat eivät rajaa haettavia summia</a:t>
            </a:r>
          </a:p>
          <a:p>
            <a:pPr lvl="1"/>
            <a:r>
              <a:rPr lang="fi-FI" dirty="0" smtClean="0"/>
              <a:t>ohjeistusta lisätään hakukuulutukseen (tekstiä siitä mitä summia on jaettu aikaisemin)</a:t>
            </a:r>
          </a:p>
          <a:p>
            <a:pPr marL="57150" indent="0">
              <a:buNone/>
            </a:pP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1078215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sz="3000" dirty="0">
                <a:solidFill>
                  <a:prstClr val="black"/>
                </a:solidFill>
              </a:rPr>
              <a:t>Ehdotuksia VTR </a:t>
            </a:r>
            <a:r>
              <a:rPr lang="fi-FI" sz="3000" dirty="0" smtClean="0">
                <a:solidFill>
                  <a:prstClr val="black"/>
                </a:solidFill>
              </a:rPr>
              <a:t>haku- ja jakoperiaatteiden </a:t>
            </a:r>
            <a:r>
              <a:rPr lang="fi-FI" sz="3100" dirty="0">
                <a:solidFill>
                  <a:prstClr val="black"/>
                </a:solidFill>
              </a:rPr>
              <a:t>muuttamiseen </a:t>
            </a:r>
            <a:r>
              <a:rPr lang="fi-FI" sz="3100" dirty="0" smtClean="0">
                <a:solidFill>
                  <a:prstClr val="black"/>
                </a:solidFill>
              </a:rPr>
              <a:t>2020 / </a:t>
            </a:r>
            <a:r>
              <a:rPr lang="fi-FI" sz="3100" i="1" dirty="0" smtClean="0"/>
              <a:t>ulkopuolisten arvioijien huomioita</a:t>
            </a:r>
            <a:endParaRPr lang="fi-FI" sz="3100" i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709120"/>
          </a:xfrm>
        </p:spPr>
        <p:txBody>
          <a:bodyPr>
            <a:normAutofit lnSpcReduction="10000"/>
          </a:bodyPr>
          <a:lstStyle/>
          <a:p>
            <a:r>
              <a:rPr lang="fi-FI" dirty="0" err="1" smtClean="0"/>
              <a:t>STM:n</a:t>
            </a:r>
            <a:r>
              <a:rPr lang="fi-FI" dirty="0" smtClean="0"/>
              <a:t> painoalueille jakaantumisen pisteytystä </a:t>
            </a:r>
            <a:r>
              <a:rPr lang="fi-FI" dirty="0" smtClean="0"/>
              <a:t>vähennetään </a:t>
            </a:r>
            <a:r>
              <a:rPr lang="fi-FI" sz="2400" dirty="0" smtClean="0"/>
              <a:t>(ehdotus; puolitetaan?)</a:t>
            </a:r>
            <a:endParaRPr lang="fi-FI" sz="2400" dirty="0" smtClean="0"/>
          </a:p>
          <a:p>
            <a:pPr lvl="1"/>
            <a:r>
              <a:rPr lang="fi-FI" dirty="0" smtClean="0"/>
              <a:t>nyt tällä on merkittävä vaikutus jota on vaikea kompensoida muilla meriiteillä</a:t>
            </a:r>
          </a:p>
          <a:p>
            <a:pPr lvl="1"/>
            <a:r>
              <a:rPr lang="fi-FI" dirty="0"/>
              <a:t>j</a:t>
            </a:r>
            <a:r>
              <a:rPr lang="fi-FI" dirty="0" smtClean="0"/>
              <a:t>ako on ainakin osin keinotekoinen ja kohdennus tulkinnanvaraista </a:t>
            </a:r>
          </a:p>
          <a:p>
            <a:r>
              <a:rPr lang="fi-FI" dirty="0" smtClean="0"/>
              <a:t>Hakemuslomakkeeseen pidempi, strukturoitu kohta suunnitelman kuvaamiseen + ohjeistus</a:t>
            </a:r>
          </a:p>
          <a:p>
            <a:r>
              <a:rPr lang="fi-FI" dirty="0" smtClean="0"/>
              <a:t>Hakemuksesta lyhyt kuvaus / yhteenveto osiosta toinen pois tai yhdistetään yhdeksi</a:t>
            </a:r>
          </a:p>
          <a:p>
            <a:r>
              <a:rPr lang="fi-FI" dirty="0" smtClean="0"/>
              <a:t>Hakijan ikä näkyviin hakemukseen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90319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000" dirty="0">
                <a:solidFill>
                  <a:prstClr val="black"/>
                </a:solidFill>
              </a:rPr>
              <a:t>Ehdotuksia VTR </a:t>
            </a:r>
            <a:r>
              <a:rPr lang="fi-FI" sz="3000" dirty="0" smtClean="0">
                <a:solidFill>
                  <a:prstClr val="black"/>
                </a:solidFill>
              </a:rPr>
              <a:t>haku- ja jakoperiaatteiden </a:t>
            </a:r>
            <a:r>
              <a:rPr lang="fi-FI" sz="3000" dirty="0">
                <a:solidFill>
                  <a:prstClr val="black"/>
                </a:solidFill>
              </a:rPr>
              <a:t>muuttamiseen 2020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39552" y="1417638"/>
            <a:ext cx="8147248" cy="4525963"/>
          </a:xfrm>
        </p:spPr>
        <p:txBody>
          <a:bodyPr>
            <a:normAutofit lnSpcReduction="10000"/>
          </a:bodyPr>
          <a:lstStyle/>
          <a:p>
            <a:r>
              <a:rPr lang="fi-FI" dirty="0" smtClean="0"/>
              <a:t>Hylkäysperusteita tarkennetaan ja laajennetaan</a:t>
            </a:r>
          </a:p>
          <a:p>
            <a:r>
              <a:rPr lang="fi-FI" dirty="0" smtClean="0"/>
              <a:t>Kunkin hakuluokan päätökset tehdään omina asioinaan (omat pykälät)</a:t>
            </a:r>
          </a:p>
          <a:p>
            <a:r>
              <a:rPr lang="fi-FI" dirty="0" smtClean="0"/>
              <a:t>Kaikille hakemuksille ulkopuoliset arvioijat (myös väitöskirjatutkimukset)</a:t>
            </a:r>
          </a:p>
          <a:p>
            <a:r>
              <a:rPr lang="fi-FI" dirty="0" smtClean="0"/>
              <a:t>Ulkopuolisten arvioijien määrää lisätään (7 arvioijaa)</a:t>
            </a:r>
          </a:p>
          <a:p>
            <a:r>
              <a:rPr lang="fi-FI" dirty="0" smtClean="0"/>
              <a:t>Ulkopuolisten arvioijien määrä päätetään kokouksessa ja pj:lle valtuudet etsiä henkilöt</a:t>
            </a:r>
          </a:p>
          <a:p>
            <a:pPr lvl="1"/>
            <a:r>
              <a:rPr lang="fi-FI" dirty="0" smtClean="0"/>
              <a:t>helpottaa arvioijien etsimistä jääviys yms. tilanteissa</a:t>
            </a:r>
          </a:p>
        </p:txBody>
      </p:sp>
    </p:spTree>
    <p:extLst>
      <p:ext uri="{BB962C8B-B14F-4D97-AF65-F5344CB8AC3E}">
        <p14:creationId xmlns:p14="http://schemas.microsoft.com/office/powerpoint/2010/main" val="546319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000" dirty="0">
                <a:solidFill>
                  <a:prstClr val="black"/>
                </a:solidFill>
              </a:rPr>
              <a:t>Ehdotuksia VTR </a:t>
            </a:r>
            <a:r>
              <a:rPr lang="fi-FI" sz="3000" dirty="0" smtClean="0">
                <a:solidFill>
                  <a:prstClr val="black"/>
                </a:solidFill>
              </a:rPr>
              <a:t>haku- ja jakoperiaatteiden </a:t>
            </a:r>
            <a:r>
              <a:rPr lang="fi-FI" sz="3000" dirty="0">
                <a:solidFill>
                  <a:prstClr val="black"/>
                </a:solidFill>
              </a:rPr>
              <a:t>muuttamiseen 2020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39552" y="1600200"/>
            <a:ext cx="8147248" cy="4525963"/>
          </a:xfrm>
        </p:spPr>
        <p:txBody>
          <a:bodyPr>
            <a:normAutofit lnSpcReduction="10000"/>
          </a:bodyPr>
          <a:lstStyle/>
          <a:p>
            <a:r>
              <a:rPr lang="fi-FI" dirty="0"/>
              <a:t>Julkaisujen ilmoittaminen 5 viimeistä kokonaista vuotta (esim. 2014-2018)</a:t>
            </a:r>
          </a:p>
          <a:p>
            <a:r>
              <a:rPr lang="fi-FI" dirty="0"/>
              <a:t>Ohjeistusta hakukelpoisuudesta </a:t>
            </a:r>
            <a:r>
              <a:rPr lang="fi-FI" dirty="0" smtClean="0"/>
              <a:t>tarkennetaan</a:t>
            </a:r>
            <a:endParaRPr lang="fi-FI" dirty="0"/>
          </a:p>
          <a:p>
            <a:pPr lvl="1"/>
            <a:r>
              <a:rPr lang="fi-FI" dirty="0"/>
              <a:t>Hakijan tulee hakea siinä hakuluokassa minkä kelpoisuudet hän täyttää päätösajankohtana</a:t>
            </a:r>
          </a:p>
          <a:p>
            <a:pPr lvl="1"/>
            <a:r>
              <a:rPr lang="fi-FI" dirty="0"/>
              <a:t>Esim. jos väittelee hakuaikana tulee hakea tohtoriluokassa</a:t>
            </a:r>
          </a:p>
          <a:p>
            <a:r>
              <a:rPr lang="fi-FI" dirty="0" smtClean="0"/>
              <a:t>Päätökset ilmoitetaan </a:t>
            </a:r>
            <a:r>
              <a:rPr lang="fi-FI" dirty="0" smtClean="0"/>
              <a:t>hakuluokittain</a:t>
            </a:r>
            <a:r>
              <a:rPr lang="fi-FI" dirty="0" smtClean="0"/>
              <a:t>, ei prosenttiosuuksina </a:t>
            </a:r>
            <a:r>
              <a:rPr lang="fi-FI" dirty="0" err="1" smtClean="0"/>
              <a:t>STM:n</a:t>
            </a:r>
            <a:r>
              <a:rPr lang="fi-FI" dirty="0" smtClean="0"/>
              <a:t> myöntämästä kokonaissummasta ja eurosummat siten kun päätös </a:t>
            </a:r>
            <a:r>
              <a:rPr lang="fi-FI" dirty="0" smtClean="0"/>
              <a:t>saadaan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62380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Muita asioita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525963"/>
          </a:xfrm>
        </p:spPr>
        <p:txBody>
          <a:bodyPr/>
          <a:lstStyle/>
          <a:p>
            <a:r>
              <a:rPr lang="fi-FI" dirty="0" smtClean="0"/>
              <a:t>KYS </a:t>
            </a:r>
            <a:r>
              <a:rPr lang="fi-FI" dirty="0" err="1" smtClean="0"/>
              <a:t>erva</a:t>
            </a:r>
            <a:r>
              <a:rPr lang="fi-FI" dirty="0" smtClean="0"/>
              <a:t> </a:t>
            </a:r>
            <a:r>
              <a:rPr lang="fi-FI" dirty="0" err="1" smtClean="0"/>
              <a:t>ttmk:n</a:t>
            </a:r>
            <a:r>
              <a:rPr lang="fi-FI" dirty="0" smtClean="0"/>
              <a:t> </a:t>
            </a:r>
            <a:r>
              <a:rPr lang="fi-FI" dirty="0" smtClean="0"/>
              <a:t>kustannuspaikalle on palautunut käyttämättä jääneitä VTR-tutkimushankerahoituksia ja </a:t>
            </a:r>
            <a:r>
              <a:rPr lang="fi-FI" dirty="0" err="1" smtClean="0"/>
              <a:t>erva</a:t>
            </a:r>
            <a:r>
              <a:rPr lang="fi-FI" dirty="0" smtClean="0"/>
              <a:t> </a:t>
            </a:r>
            <a:r>
              <a:rPr lang="fi-FI" dirty="0" err="1" smtClean="0"/>
              <a:t>ttmk:n</a:t>
            </a:r>
            <a:r>
              <a:rPr lang="fi-FI" dirty="0" smtClean="0"/>
              <a:t> </a:t>
            </a:r>
            <a:r>
              <a:rPr lang="fi-FI" dirty="0" smtClean="0"/>
              <a:t>käyttämättä jääneitä varoja yhteensä </a:t>
            </a:r>
            <a:r>
              <a:rPr lang="fi-FI" dirty="0" smtClean="0"/>
              <a:t>258707,25</a:t>
            </a:r>
            <a:r>
              <a:rPr lang="fi-FI" dirty="0" smtClean="0"/>
              <a:t>€</a:t>
            </a:r>
          </a:p>
          <a:p>
            <a:r>
              <a:rPr lang="fi-FI" dirty="0" smtClean="0"/>
              <a:t>Ehdotus: käyttämättä jäänyt rahoitus jaetaan hankkeille 2020 haussa</a:t>
            </a:r>
          </a:p>
        </p:txBody>
      </p:sp>
    </p:spTree>
    <p:extLst>
      <p:ext uri="{BB962C8B-B14F-4D97-AF65-F5344CB8AC3E}">
        <p14:creationId xmlns:p14="http://schemas.microsoft.com/office/powerpoint/2010/main" val="26613244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63688" y="260648"/>
            <a:ext cx="6336704" cy="1143000"/>
          </a:xfrm>
        </p:spPr>
        <p:txBody>
          <a:bodyPr>
            <a:normAutofit/>
          </a:bodyPr>
          <a:lstStyle/>
          <a:p>
            <a:pPr lvl="0"/>
            <a:r>
              <a:rPr lang="fi-FI" sz="3200" dirty="0" smtClean="0"/>
              <a:t>Aikataulu 2020 haku </a:t>
            </a:r>
            <a:endParaRPr lang="fi-FI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39552" y="1772816"/>
            <a:ext cx="8147248" cy="4525963"/>
          </a:xfrm>
        </p:spPr>
        <p:txBody>
          <a:bodyPr>
            <a:normAutofit/>
          </a:bodyPr>
          <a:lstStyle/>
          <a:p>
            <a:r>
              <a:rPr lang="fi-FI" sz="2400" dirty="0" smtClean="0"/>
              <a:t>Haku 19.8</a:t>
            </a:r>
            <a:r>
              <a:rPr lang="fi-FI" sz="2400" dirty="0"/>
              <a:t>.-</a:t>
            </a:r>
            <a:r>
              <a:rPr lang="fi-FI" sz="2400" dirty="0" smtClean="0"/>
              <a:t>16.9.2019</a:t>
            </a:r>
            <a:endParaRPr lang="fi-FI" sz="2400" dirty="0"/>
          </a:p>
          <a:p>
            <a:r>
              <a:rPr lang="fi-FI" sz="2400" dirty="0" smtClean="0"/>
              <a:t>Esitarkastus (TPK) 16.9</a:t>
            </a:r>
            <a:r>
              <a:rPr lang="fi-FI" sz="2400" dirty="0"/>
              <a:t>.-</a:t>
            </a:r>
            <a:r>
              <a:rPr lang="fi-FI" sz="2400" dirty="0" smtClean="0"/>
              <a:t>23.9.2019</a:t>
            </a:r>
            <a:endParaRPr lang="fi-FI" sz="2400" dirty="0"/>
          </a:p>
          <a:p>
            <a:r>
              <a:rPr lang="fi-FI" sz="2400" dirty="0" smtClean="0"/>
              <a:t>Arviointi 24.9</a:t>
            </a:r>
            <a:r>
              <a:rPr lang="fi-FI" sz="2400" dirty="0"/>
              <a:t>.-</a:t>
            </a:r>
            <a:r>
              <a:rPr lang="fi-FI" sz="2400" dirty="0" smtClean="0"/>
              <a:t>21.10.2019</a:t>
            </a:r>
            <a:endParaRPr lang="fi-FI" sz="2400" dirty="0"/>
          </a:p>
          <a:p>
            <a:r>
              <a:rPr lang="fi-FI" sz="2400" dirty="0" smtClean="0"/>
              <a:t>Esitystaulukoiden teko 22.10-</a:t>
            </a:r>
          </a:p>
          <a:p>
            <a:r>
              <a:rPr lang="fi-FI" sz="2400" dirty="0" smtClean="0"/>
              <a:t>ERVA-</a:t>
            </a:r>
            <a:r>
              <a:rPr lang="fi-FI" sz="2400" dirty="0" err="1" smtClean="0"/>
              <a:t>ttmk</a:t>
            </a:r>
            <a:r>
              <a:rPr lang="fi-FI" sz="2400" dirty="0" smtClean="0"/>
              <a:t> kokous 7.11.2019 (ehdotus)</a:t>
            </a:r>
            <a:endParaRPr lang="fi-FI" sz="2400" dirty="0"/>
          </a:p>
          <a:p>
            <a:r>
              <a:rPr lang="fi-FI" sz="2400" dirty="0" smtClean="0"/>
              <a:t>ERVA </a:t>
            </a:r>
            <a:r>
              <a:rPr lang="fi-FI" sz="2400" dirty="0" err="1" smtClean="0"/>
              <a:t>ttmk</a:t>
            </a:r>
            <a:r>
              <a:rPr lang="fi-FI" sz="2400" dirty="0" smtClean="0"/>
              <a:t> päätökset 7.11.2019</a:t>
            </a:r>
            <a:endParaRPr lang="fi-FI" sz="2400" dirty="0"/>
          </a:p>
          <a:p>
            <a:r>
              <a:rPr lang="fi-FI" sz="2400" dirty="0" smtClean="0"/>
              <a:t>Tiedotus 28.11.2019</a:t>
            </a:r>
            <a:endParaRPr lang="fi-FI" sz="2400" dirty="0"/>
          </a:p>
          <a:p>
            <a:r>
              <a:rPr lang="fi-FI" sz="2400" dirty="0" smtClean="0"/>
              <a:t>Euromääräinen päätös tammi-maaliskuu </a:t>
            </a:r>
            <a:r>
              <a:rPr lang="fi-FI" sz="2400" dirty="0" smtClean="0"/>
              <a:t>2020</a:t>
            </a:r>
          </a:p>
          <a:p>
            <a:pPr lvl="1"/>
            <a:r>
              <a:rPr lang="fi-FI" sz="2000" dirty="0" smtClean="0"/>
              <a:t>Tammikuulle sovitaan varakokous</a:t>
            </a:r>
            <a:endParaRPr lang="fi-FI" sz="2000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9903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_KYSteema">
  <a:themeElements>
    <a:clrScheme name="KYSväri">
      <a:dk1>
        <a:sysClr val="windowText" lastClr="000000"/>
      </a:dk1>
      <a:lt1>
        <a:sysClr val="window" lastClr="FFFFFF"/>
      </a:lt1>
      <a:dk2>
        <a:srgbClr val="7F7F7F"/>
      </a:dk2>
      <a:lt2>
        <a:srgbClr val="EEECE1"/>
      </a:lt2>
      <a:accent1>
        <a:srgbClr val="5EB6E4"/>
      </a:accent1>
      <a:accent2>
        <a:srgbClr val="FECB00"/>
      </a:accent2>
      <a:accent3>
        <a:srgbClr val="C60C30"/>
      </a:accent3>
      <a:accent4>
        <a:srgbClr val="1E1E1E"/>
      </a:accent4>
      <a:accent5>
        <a:srgbClr val="0066CC"/>
      </a:accent5>
      <a:accent6>
        <a:srgbClr val="7E7E7E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1145</TotalTime>
  <Words>389</Words>
  <Application>Microsoft Office PowerPoint</Application>
  <PresentationFormat>Näytössä katseltava diaesitys (4:3)</PresentationFormat>
  <Paragraphs>68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9</vt:i4>
      </vt:variant>
    </vt:vector>
  </HeadingPairs>
  <TitlesOfParts>
    <vt:vector size="15" baseType="lpstr">
      <vt:lpstr>ＭＳ Ｐゴシック</vt:lpstr>
      <vt:lpstr>Arial</vt:lpstr>
      <vt:lpstr>Calibri</vt:lpstr>
      <vt:lpstr>Wingdings</vt:lpstr>
      <vt:lpstr>8_KYSteema</vt:lpstr>
      <vt:lpstr>Office Theme</vt:lpstr>
      <vt:lpstr>KYS erva VTR rahoituksen jakoperiaatteiden muutokset 2020 / ehdotus</vt:lpstr>
      <vt:lpstr>   Taustaa</vt:lpstr>
      <vt:lpstr>Nykyinen menettely Erva ttmk:n kevään 2017 linjaukset VTR rahoituksen 2018 jakoperiaatteista</vt:lpstr>
      <vt:lpstr>Ehdotuksia VTR haku- ja jakoperiaatteiden muuttamiseen 2020</vt:lpstr>
      <vt:lpstr>Ehdotuksia VTR haku- ja jakoperiaatteiden muuttamiseen 2020 / ulkopuolisten arvioijien huomioita</vt:lpstr>
      <vt:lpstr>Ehdotuksia VTR haku- ja jakoperiaatteiden muuttamiseen 2020</vt:lpstr>
      <vt:lpstr>Ehdotuksia VTR haku- ja jakoperiaatteiden muuttamiseen 2020</vt:lpstr>
      <vt:lpstr>Muita asioita</vt:lpstr>
      <vt:lpstr>Aikataulu 2020 haku </vt:lpstr>
    </vt:vector>
  </TitlesOfParts>
  <Company>PSSHP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istekki_asentaja</dc:creator>
  <cp:lastModifiedBy>Luoto Kirsi</cp:lastModifiedBy>
  <cp:revision>123</cp:revision>
  <cp:lastPrinted>2017-04-07T07:02:54Z</cp:lastPrinted>
  <dcterms:created xsi:type="dcterms:W3CDTF">2017-03-28T11:00:41Z</dcterms:created>
  <dcterms:modified xsi:type="dcterms:W3CDTF">2019-03-06T08:20:20Z</dcterms:modified>
</cp:coreProperties>
</file>