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i Palonen" initials="JP" lastIdx="1" clrIdx="0">
    <p:extLst>
      <p:ext uri="{19B8F6BF-5375-455C-9EA6-DF929625EA0E}">
        <p15:presenceInfo xmlns:p15="http://schemas.microsoft.com/office/powerpoint/2012/main" userId="Jari Palon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CCEF"/>
    <a:srgbClr val="033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96EC9A-FB9E-4D4A-AEE8-F5320BEFF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F64F73-8F90-49E0-BA53-0187F9DEC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9BD8BF-F030-43D5-84CE-94AAB373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6C97FF-54D0-4CFB-B668-57654817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A9AA5F-9B0F-4BFD-BDB4-265ED26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EE9396-B25F-4AC5-9903-F6AD5893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E69BD87-9B30-4BF6-8693-250C48CFF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08578D-DE34-4D8A-BCC9-F22CF178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C1CB21-A621-44D6-B358-7D08C5760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9E1E31-7A64-4128-A08B-D2515F52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67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EE01C41-A692-47DB-AC6A-9F1E954D5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94C2D9-C644-450C-935C-36532DA18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A0755C-686C-4706-9A78-22F6A49FD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F729C9-D6C2-470C-AD8E-7CCE2A21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B4142C-4175-4A77-B228-35E44503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73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6323D-852D-4507-BB06-87327F068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347D4C-9F37-416B-B9DD-7D5DC99C3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3566E4-B4B8-46A4-A743-BE5AA2C9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F4461E-EABB-4980-B866-CEAF4D7F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28E3FE-73A0-4F6B-ADA6-28AA4C02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0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F305BE-CE2A-402D-AB3E-658C08C2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261721-0673-467F-B968-648A9022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A433-771D-479C-9363-F79DEEDA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DC94FC-F5EA-421D-8686-263482DB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6089CA-F893-4E89-BA96-039A233E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67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B6A0E9-9333-4CD7-B211-48F6C4987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526BD5-96EC-458F-A4AC-DA693B3CB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1477C0-9077-4283-8BB1-3928E599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21E76BA-64E5-4C0F-A674-CBB43D9F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590B07D-8827-4DAD-B5C1-6EC94841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DD01BB-AA4B-4F51-B9FB-CFB31E66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8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ECF389-21EC-4AE9-B036-CE875704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A595DED-0CE6-40DE-8B71-19D3D747C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920522-A51C-480C-AF47-C87F0656A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069126-FA78-4702-AB2E-EF337AA4F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ED280B9-DD46-411F-BADC-C221FA103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4981E0D-C6B4-4C77-8E83-38AE3AC2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E401DEB-040E-4CF0-863A-B6884430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BB6B76C-6263-484F-8299-B41AF2DD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567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93B267-FCF3-462C-96C6-D6C12004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F1DFDA1-2DD6-44FE-A3D4-E0D8D17C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57F0BF9-04F2-49EC-83E2-08F54B7F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25442F-0FC6-4788-A383-90902C18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19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D9738E4-0E70-42E1-A307-46244550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83FE422-C582-469F-840F-34B0897D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C585166-1640-4CCA-8C76-00BD2012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19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8F8A26-D519-4C44-B6DF-29BF2BFD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3BB90C-D7FE-4CEF-90C7-8F73D3C5E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B700E6E-E3F6-45E4-B530-0D00DA953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54C8A3-EF64-4574-916D-75C780E1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5D3D472-79B1-464F-8120-9AD8B351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7AA647-4558-453F-8EF8-E4B95DAB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492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F6FC7-D4DA-45D2-AF36-50BB0EF5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E0EEA1-56EF-4D0E-9BAF-E0798E7B3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624D1ED-7344-41AF-8DAB-7B92487BF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F9394CE-5CC8-49C2-82B5-034D4AA00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B61C426-16DB-486E-8816-83D3F715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30B8F4C-861C-46EB-B4F2-29B0EE59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74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9332F3-A18E-4208-B0BD-F7B54868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33B0F7-55E4-46B6-9A67-65BE93B00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70E122-EAE9-4E22-BAF6-AC1756611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B1E1-A35A-4CDB-9EA7-4615C8D23647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CF29A2-FAE2-454B-A8BD-086B59502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AE949E-2AB6-4E48-AF70-A8ABD91AD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E0AD0-D906-44A2-A321-B955BC6BA6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75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i 3">
            <a:extLst>
              <a:ext uri="{FF2B5EF4-FFF2-40B4-BE49-F238E27FC236}">
                <a16:creationId xmlns:a16="http://schemas.microsoft.com/office/drawing/2014/main" id="{C5B6B9F2-9618-448A-AED2-B6F53BA9BC95}"/>
              </a:ext>
            </a:extLst>
          </p:cNvPr>
          <p:cNvSpPr/>
          <p:nvPr/>
        </p:nvSpPr>
        <p:spPr>
          <a:xfrm>
            <a:off x="4027055" y="1475510"/>
            <a:ext cx="3906983" cy="3906983"/>
          </a:xfrm>
          <a:prstGeom prst="ellipse">
            <a:avLst/>
          </a:prstGeom>
          <a:noFill/>
          <a:ln w="19050">
            <a:solidFill>
              <a:srgbClr val="6ACC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6" name="Picture 2" descr="Kuvahaun tulos haulle human icon">
            <a:extLst>
              <a:ext uri="{FF2B5EF4-FFF2-40B4-BE49-F238E27FC236}">
                <a16:creationId xmlns:a16="http://schemas.microsoft.com/office/drawing/2014/main" id="{D00DE485-43CC-4427-BE4F-C0F96D806B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/>
        </p:blipFill>
        <p:spPr bwMode="auto">
          <a:xfrm>
            <a:off x="5641039" y="916710"/>
            <a:ext cx="679015" cy="77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uvahaun tulos haulle human icon">
            <a:extLst>
              <a:ext uri="{FF2B5EF4-FFF2-40B4-BE49-F238E27FC236}">
                <a16:creationId xmlns:a16="http://schemas.microsoft.com/office/drawing/2014/main" id="{2A081FD7-C753-4A65-9206-1E25AC8AA2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/>
        </p:blipFill>
        <p:spPr bwMode="auto">
          <a:xfrm>
            <a:off x="7594530" y="2364511"/>
            <a:ext cx="679015" cy="77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uvahaun tulos haulle human icon">
            <a:extLst>
              <a:ext uri="{FF2B5EF4-FFF2-40B4-BE49-F238E27FC236}">
                <a16:creationId xmlns:a16="http://schemas.microsoft.com/office/drawing/2014/main" id="{39076DFC-AEBD-41CC-A488-6FEF21E82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/>
        </p:blipFill>
        <p:spPr bwMode="auto">
          <a:xfrm>
            <a:off x="6984282" y="4606638"/>
            <a:ext cx="679015" cy="77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uvahaun tulos haulle human icon">
            <a:extLst>
              <a:ext uri="{FF2B5EF4-FFF2-40B4-BE49-F238E27FC236}">
                <a16:creationId xmlns:a16="http://schemas.microsoft.com/office/drawing/2014/main" id="{D4FE5DF9-B80B-4E15-BE41-1CD7463473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/>
        </p:blipFill>
        <p:spPr bwMode="auto">
          <a:xfrm>
            <a:off x="4393921" y="4606638"/>
            <a:ext cx="679015" cy="77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uvahaun tulos haulle human icon">
            <a:extLst>
              <a:ext uri="{FF2B5EF4-FFF2-40B4-BE49-F238E27FC236}">
                <a16:creationId xmlns:a16="http://schemas.microsoft.com/office/drawing/2014/main" id="{D4F4B64C-7CA4-4B15-9140-BB4FD75B74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/>
        </p:blipFill>
        <p:spPr bwMode="auto">
          <a:xfrm>
            <a:off x="3592734" y="2364511"/>
            <a:ext cx="679015" cy="77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8857639-D6DB-4605-8FAF-FD2C62F84535}"/>
              </a:ext>
            </a:extLst>
          </p:cNvPr>
          <p:cNvSpPr txBox="1"/>
          <p:nvPr/>
        </p:nvSpPr>
        <p:spPr>
          <a:xfrm>
            <a:off x="4810642" y="3040299"/>
            <a:ext cx="260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KYSin</a:t>
            </a:r>
            <a:r>
              <a:rPr lang="fi-FI" b="1" dirty="0"/>
              <a:t> </a:t>
            </a:r>
            <a:r>
              <a:rPr lang="fi-FI" b="1" dirty="0" err="1"/>
              <a:t>kv</a:t>
            </a:r>
            <a:r>
              <a:rPr lang="fi-FI" b="1" dirty="0"/>
              <a:t> osaamiskeskus /</a:t>
            </a:r>
          </a:p>
          <a:p>
            <a:r>
              <a:rPr lang="fi-FI" b="1" dirty="0" err="1"/>
              <a:t>FinnHealth</a:t>
            </a:r>
            <a:r>
              <a:rPr lang="fi-FI" b="1" dirty="0"/>
              <a:t>-palvelut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47AAB66-0BD8-482B-9F12-BB7DD3D35452}"/>
              </a:ext>
            </a:extLst>
          </p:cNvPr>
          <p:cNvSpPr txBox="1"/>
          <p:nvPr/>
        </p:nvSpPr>
        <p:spPr>
          <a:xfrm>
            <a:off x="6320053" y="755073"/>
            <a:ext cx="32950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rgbClr val="033269"/>
                </a:solidFill>
              </a:rPr>
              <a:t>Osaamiskeskusjohtaja*</a:t>
            </a:r>
          </a:p>
          <a:p>
            <a:r>
              <a:rPr lang="fi-FI" sz="1200" dirty="0"/>
              <a:t>Kokonaisvastuu, kehittäminen, suhdetoiminta, B2B-myynti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89E15DB5-6274-4523-8712-9757F6FD7060}"/>
              </a:ext>
            </a:extLst>
          </p:cNvPr>
          <p:cNvSpPr txBox="1"/>
          <p:nvPr/>
        </p:nvSpPr>
        <p:spPr>
          <a:xfrm>
            <a:off x="8368360" y="2364512"/>
            <a:ext cx="25582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rgbClr val="033269"/>
                </a:solidFill>
              </a:rPr>
              <a:t>Palvelukoordinaattori**</a:t>
            </a:r>
          </a:p>
          <a:p>
            <a:r>
              <a:rPr lang="fi-FI" sz="1200" dirty="0"/>
              <a:t>FH-potilaskoordinointi 50% Päivystyskoordinointi 20% Tulkkipalvelut 30%</a:t>
            </a:r>
            <a:endParaRPr lang="fi-FI" sz="1400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035D419E-014F-4745-A148-A1D58AF52FB8}"/>
              </a:ext>
            </a:extLst>
          </p:cNvPr>
          <p:cNvSpPr txBox="1"/>
          <p:nvPr/>
        </p:nvSpPr>
        <p:spPr>
          <a:xfrm>
            <a:off x="7781852" y="4586113"/>
            <a:ext cx="24520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rgbClr val="033269"/>
                </a:solidFill>
              </a:rPr>
              <a:t>Palvelukoordinaattori**</a:t>
            </a:r>
          </a:p>
          <a:p>
            <a:pPr lvl="0"/>
            <a:r>
              <a:rPr lang="fi-FI" sz="1200" dirty="0">
                <a:solidFill>
                  <a:prstClr val="black"/>
                </a:solidFill>
              </a:rPr>
              <a:t>Päivystyskoordinointi 50%</a:t>
            </a:r>
          </a:p>
          <a:p>
            <a:pPr lvl="0"/>
            <a:r>
              <a:rPr lang="fi-FI" sz="1200" dirty="0">
                <a:solidFill>
                  <a:prstClr val="black"/>
                </a:solidFill>
              </a:rPr>
              <a:t>FH-potilaskoordinointi 20% Tulkkipalvelut 30%</a:t>
            </a:r>
            <a:endParaRPr lang="fi-FI" sz="1400" dirty="0">
              <a:latin typeface="Axiforma" panose="00000500000000000000" pitchFamily="50" charset="0"/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0F4F779-D6DA-415B-856C-F533A2FCCDCE}"/>
              </a:ext>
            </a:extLst>
          </p:cNvPr>
          <p:cNvSpPr txBox="1"/>
          <p:nvPr/>
        </p:nvSpPr>
        <p:spPr>
          <a:xfrm>
            <a:off x="1914338" y="4611331"/>
            <a:ext cx="2660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rgbClr val="033269"/>
                </a:solidFill>
              </a:rPr>
              <a:t>Palvelukoordinaattori*/**</a:t>
            </a:r>
          </a:p>
          <a:p>
            <a:r>
              <a:rPr lang="fi-FI" sz="1200" dirty="0">
                <a:solidFill>
                  <a:prstClr val="black"/>
                </a:solidFill>
              </a:rPr>
              <a:t>Tulkkipalvelut 40%</a:t>
            </a:r>
            <a:endParaRPr lang="fi-FI" sz="1400" dirty="0">
              <a:solidFill>
                <a:prstClr val="black"/>
              </a:solidFill>
            </a:endParaRPr>
          </a:p>
          <a:p>
            <a:pPr lvl="0"/>
            <a:r>
              <a:rPr lang="fi-FI" sz="1200" dirty="0">
                <a:solidFill>
                  <a:prstClr val="black"/>
                </a:solidFill>
              </a:rPr>
              <a:t>Markkinointi ja vierailut 30% </a:t>
            </a:r>
          </a:p>
          <a:p>
            <a:pPr lvl="0"/>
            <a:r>
              <a:rPr lang="fi-FI" sz="1200" dirty="0">
                <a:solidFill>
                  <a:prstClr val="black"/>
                </a:solidFill>
              </a:rPr>
              <a:t>Potilaskoordinointi 30%</a:t>
            </a:r>
            <a:endParaRPr lang="fi-FI" sz="1400" dirty="0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BE24E2EB-A95E-4B51-B9A8-3F9FE5F4FA93}"/>
              </a:ext>
            </a:extLst>
          </p:cNvPr>
          <p:cNvSpPr txBox="1"/>
          <p:nvPr/>
        </p:nvSpPr>
        <p:spPr>
          <a:xfrm>
            <a:off x="1397178" y="2337390"/>
            <a:ext cx="24127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rgbClr val="033269"/>
                </a:solidFill>
              </a:rPr>
              <a:t>Markkinointikoordinaattori*</a:t>
            </a:r>
          </a:p>
          <a:p>
            <a:pPr lvl="0"/>
            <a:r>
              <a:rPr lang="fi-FI" sz="1200" dirty="0">
                <a:solidFill>
                  <a:prstClr val="black"/>
                </a:solidFill>
              </a:rPr>
              <a:t>Kampanjat, viestintä, </a:t>
            </a:r>
          </a:p>
          <a:p>
            <a:pPr lvl="0"/>
            <a:r>
              <a:rPr lang="fi-FI" sz="1200" dirty="0">
                <a:solidFill>
                  <a:prstClr val="black"/>
                </a:solidFill>
              </a:rPr>
              <a:t>B2B-myynti, vierailut</a:t>
            </a:r>
            <a:endParaRPr lang="fi-FI" sz="1400" dirty="0">
              <a:latin typeface="Axiforma" panose="00000500000000000000" pitchFamily="50" charset="0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EC17D54-0C3D-42F7-A8A7-7ACDCF3EEFEA}"/>
              </a:ext>
            </a:extLst>
          </p:cNvPr>
          <p:cNvSpPr txBox="1"/>
          <p:nvPr/>
        </p:nvSpPr>
        <p:spPr>
          <a:xfrm>
            <a:off x="5060231" y="5976438"/>
            <a:ext cx="4618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** Toimii tiiminä: omat vastuualueet + projekti-/potilasvastuu + yhteisvastuu. Yhteiset tavoitteet ja operatiivinen kehittäminen.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A3BC07B8-973D-45F9-8453-EEDA447AA46A}"/>
              </a:ext>
            </a:extLst>
          </p:cNvPr>
          <p:cNvSpPr txBox="1"/>
          <p:nvPr/>
        </p:nvSpPr>
        <p:spPr>
          <a:xfrm>
            <a:off x="1457470" y="1511483"/>
            <a:ext cx="3149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* Yhteiset kaupalliset tavoitteet, markkinointiin </a:t>
            </a:r>
            <a:r>
              <a:rPr lang="fi-FI" sz="1200"/>
              <a:t>oma </a:t>
            </a:r>
            <a:r>
              <a:rPr lang="fi-FI" sz="1200" smtClean="0"/>
              <a:t>budjetti.</a:t>
            </a:r>
            <a:endParaRPr lang="fi-FI" sz="1200" dirty="0"/>
          </a:p>
        </p:txBody>
      </p:sp>
      <p:pic>
        <p:nvPicPr>
          <p:cNvPr id="1032" name="Picture 8" descr="Kuvahaun tulos haulle finnhealth">
            <a:extLst>
              <a:ext uri="{FF2B5EF4-FFF2-40B4-BE49-F238E27FC236}">
                <a16:creationId xmlns:a16="http://schemas.microsoft.com/office/drawing/2014/main" id="{F10C9859-1540-4795-8BF5-08485E847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03" y="327486"/>
            <a:ext cx="1754789" cy="37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36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86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Axiforma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Jari Palonen</dc:creator>
  <cp:lastModifiedBy>Länsimies Helena</cp:lastModifiedBy>
  <cp:revision>13</cp:revision>
  <dcterms:created xsi:type="dcterms:W3CDTF">2018-11-24T12:01:03Z</dcterms:created>
  <dcterms:modified xsi:type="dcterms:W3CDTF">2019-02-05T08:26:59Z</dcterms:modified>
</cp:coreProperties>
</file>