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9" r:id="rId2"/>
    <p:sldMasterId id="2147483682" r:id="rId3"/>
    <p:sldMasterId id="2147483685" r:id="rId4"/>
    <p:sldMasterId id="2147483688" r:id="rId5"/>
    <p:sldMasterId id="2147483691" r:id="rId6"/>
  </p:sldMasterIdLst>
  <p:notesMasterIdLst>
    <p:notesMasterId r:id="rId22"/>
  </p:notesMasterIdLst>
  <p:sldIdLst>
    <p:sldId id="259" r:id="rId7"/>
    <p:sldId id="287" r:id="rId8"/>
    <p:sldId id="273" r:id="rId9"/>
    <p:sldId id="269" r:id="rId10"/>
    <p:sldId id="268" r:id="rId11"/>
    <p:sldId id="288" r:id="rId12"/>
    <p:sldId id="293" r:id="rId13"/>
    <p:sldId id="262" r:id="rId14"/>
    <p:sldId id="289" r:id="rId15"/>
    <p:sldId id="263" r:id="rId16"/>
    <p:sldId id="290" r:id="rId17"/>
    <p:sldId id="265" r:id="rId18"/>
    <p:sldId id="291" r:id="rId19"/>
    <p:sldId id="270" r:id="rId20"/>
    <p:sldId id="295" r:id="rId21"/>
  </p:sldIdLst>
  <p:sldSz cx="6858000" cy="51435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6E4"/>
    <a:srgbClr val="000000"/>
    <a:srgbClr val="E6E6E6"/>
    <a:srgbClr val="9D3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3" autoAdjust="0"/>
    <p:restoredTop sz="94163" autoAdjust="0"/>
  </p:normalViewPr>
  <p:slideViewPr>
    <p:cSldViewPr>
      <p:cViewPr varScale="1">
        <p:scale>
          <a:sx n="102" d="100"/>
          <a:sy n="102" d="100"/>
        </p:scale>
        <p:origin x="1182" y="10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630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0B4EB-BBEB-4AA1-A0D8-F7BD22FBC058}" type="datetimeFigureOut">
              <a:rPr lang="fi-FI" smtClean="0"/>
              <a:t>24.9.2019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D93058-042F-46CB-ABBC-AF3B9CCA6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0891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D93058-042F-46CB-ABBC-AF3B9CCA6361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763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54" y="0"/>
            <a:ext cx="4519246" cy="3318821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4350" y="3003799"/>
            <a:ext cx="5829300" cy="1102519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2676" y="4119618"/>
            <a:ext cx="5832648" cy="396348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2676" y="4767263"/>
            <a:ext cx="1430424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C310F3-9156-4D08-ABA8-4950A7D6B80E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564" y="370043"/>
            <a:ext cx="936000" cy="14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991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62DAE-B690-432D-8BC8-C7E5592DF64B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1160748" y="1200151"/>
            <a:ext cx="5354352" cy="3394472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40622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99" y="-9004"/>
            <a:ext cx="4664901" cy="3300834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4350" y="3003799"/>
            <a:ext cx="5829300" cy="1102519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2676" y="4119618"/>
            <a:ext cx="5832648" cy="396348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2676" y="4767263"/>
            <a:ext cx="1430424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E2BA0F-1E41-48DF-9E4A-196B895C324D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2676" y="345120"/>
            <a:ext cx="936000" cy="14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33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94F0E-04F5-4F81-8986-AA8EA26E0D1D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1160748" y="1200151"/>
            <a:ext cx="5354352" cy="3394472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6367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4350" y="2499742"/>
            <a:ext cx="5829300" cy="1102519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2676" y="3615561"/>
            <a:ext cx="5832648" cy="396348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2676" y="4767263"/>
            <a:ext cx="1430424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5E299E1-7E32-461C-9734-876CD59EAA91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 rotWithShape="1">
          <a:blip r:embed="rId2"/>
          <a:srcRect r="7397"/>
          <a:stretch/>
        </p:blipFill>
        <p:spPr>
          <a:xfrm>
            <a:off x="512676" y="0"/>
            <a:ext cx="6300700" cy="189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369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29D6C-15A9-4B87-B00D-8AA058AA5473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1160748" y="1200151"/>
            <a:ext cx="5354352" cy="3394472"/>
          </a:xfrm>
        </p:spPr>
        <p:txBody>
          <a:bodyPr/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878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54" y="0"/>
            <a:ext cx="4519246" cy="3318821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4350" y="3003799"/>
            <a:ext cx="5829300" cy="1102519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noProof="0" smtClean="0"/>
              <a:t>MUOKKAA PERUSTYYL. NAPSAUTT.</a:t>
            </a:r>
            <a:endParaRPr lang="en-US" noProof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2676" y="4119618"/>
            <a:ext cx="5832648" cy="396348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Muokkaa alaotsikon perustyyliä napsautt.</a:t>
            </a:r>
            <a:endParaRPr lang="en-US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2676" y="4767263"/>
            <a:ext cx="1430424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0A0CD04-CFE6-4BD9-B56A-1AEEA05D1028}" type="datetime1">
              <a:rPr lang="fi-FI" smtClean="0"/>
              <a:t>24.9.2019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 rotWithShape="1">
          <a:blip r:embed="rId3"/>
          <a:srcRect b="22252"/>
          <a:stretch/>
        </p:blipFill>
        <p:spPr>
          <a:xfrm>
            <a:off x="519564" y="370043"/>
            <a:ext cx="936000" cy="1153957"/>
          </a:xfrm>
          <a:prstGeom prst="rect">
            <a:avLst/>
          </a:prstGeom>
        </p:spPr>
      </p:pic>
      <p:sp>
        <p:nvSpPr>
          <p:cNvPr id="7" name="Tekstiruutu 6"/>
          <p:cNvSpPr txBox="1"/>
          <p:nvPr userDrawn="1"/>
        </p:nvSpPr>
        <p:spPr>
          <a:xfrm>
            <a:off x="2204864" y="471810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smtClean="0">
                <a:solidFill>
                  <a:schemeClr val="bg1"/>
                </a:solidFill>
              </a:rPr>
              <a:t>Kuopio University Hospital</a:t>
            </a:r>
            <a:endParaRPr lang="en-US" sz="16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802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Muokkaa perustyyl. napsautt.</a:t>
            </a:r>
            <a:endParaRPr lang="en-US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DC5-51FC-487B-B449-6B6A8384B05D}" type="datetime1">
              <a:rPr lang="fi-FI" smtClean="0"/>
              <a:t>24.9.2019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1160748" y="1200151"/>
            <a:ext cx="5354352" cy="3394472"/>
          </a:xfrm>
        </p:spPr>
        <p:txBody>
          <a:bodyPr/>
          <a:lstStyle/>
          <a:p>
            <a:pPr lvl="0"/>
            <a:r>
              <a:rPr lang="en-US" noProof="0" smtClean="0"/>
              <a:t>Muokkaa tekstin perustyylejä napsauttamalla</a:t>
            </a:r>
          </a:p>
          <a:p>
            <a:pPr lvl="1"/>
            <a:r>
              <a:rPr lang="en-US" noProof="0" smtClean="0"/>
              <a:t>toinen taso</a:t>
            </a:r>
          </a:p>
          <a:p>
            <a:pPr lvl="2"/>
            <a:r>
              <a:rPr lang="en-US" noProof="0" smtClean="0"/>
              <a:t>kolmas taso</a:t>
            </a:r>
          </a:p>
          <a:p>
            <a:pPr lvl="3"/>
            <a:r>
              <a:rPr lang="en-US" noProof="0" smtClean="0"/>
              <a:t>neljäs taso</a:t>
            </a:r>
          </a:p>
          <a:p>
            <a:pPr lvl="4"/>
            <a:r>
              <a:rPr lang="en-US" noProof="0" smtClean="0"/>
              <a:t>viides taso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197016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uva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54" y="0"/>
            <a:ext cx="4519246" cy="3318821"/>
          </a:xfrm>
          <a:prstGeom prst="rect">
            <a:avLst/>
          </a:prstGeom>
        </p:spPr>
      </p:pic>
      <p:sp>
        <p:nvSpPr>
          <p:cNvPr id="9" name="Suorakulmio 8"/>
          <p:cNvSpPr/>
          <p:nvPr userDrawn="1"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4350" y="3003799"/>
            <a:ext cx="5829300" cy="1102519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fi-FI" dirty="0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2676" y="4119618"/>
            <a:ext cx="5832648" cy="396348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2676" y="4767263"/>
            <a:ext cx="1430424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C310F3-9156-4D08-ABA8-4950A7D6B80E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9564" y="370043"/>
            <a:ext cx="936000" cy="14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71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1160748" y="1200151"/>
            <a:ext cx="5354352" cy="3394472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489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60748" y="1194203"/>
            <a:ext cx="2592288" cy="47982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60748" y="1674024"/>
            <a:ext cx="2592288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CB8F-7594-4594-9E65-3F42E2AFEF49}" type="datetime1">
              <a:rPr lang="fi-FI" smtClean="0"/>
              <a:t>24.9.2019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3"/>
          </p:nvPr>
        </p:nvSpPr>
        <p:spPr>
          <a:xfrm>
            <a:off x="3915054" y="1216694"/>
            <a:ext cx="2592288" cy="47982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14" hasCustomPrompt="1"/>
          </p:nvPr>
        </p:nvSpPr>
        <p:spPr>
          <a:xfrm>
            <a:off x="3915054" y="1696516"/>
            <a:ext cx="2592288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1762950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Sisällön paikkamerkki 2"/>
          <p:cNvSpPr>
            <a:spLocks noGrp="1"/>
          </p:cNvSpPr>
          <p:nvPr>
            <p:ph idx="1"/>
          </p:nvPr>
        </p:nvSpPr>
        <p:spPr>
          <a:xfrm>
            <a:off x="1160748" y="1200151"/>
            <a:ext cx="5354352" cy="339447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880279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160748" y="1200151"/>
            <a:ext cx="2592288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29-49F6-4539-ABC8-EA43E95AD3FE}" type="datetime1">
              <a:rPr lang="fi-FI" smtClean="0"/>
              <a:t>24.9.2019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/>
          <p:cNvSpPr>
            <a:spLocks noGrp="1"/>
          </p:cNvSpPr>
          <p:nvPr>
            <p:ph sz="half" idx="13" hasCustomPrompt="1"/>
          </p:nvPr>
        </p:nvSpPr>
        <p:spPr>
          <a:xfrm>
            <a:off x="3861048" y="1221600"/>
            <a:ext cx="2657196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4255071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F5A4-45EA-4965-8CFF-B1621500EBCD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5713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6A03-5E4F-449B-BCAC-9EDD3EAA32B9}" type="datetime1">
              <a:rPr lang="fi-FI" smtClean="0"/>
              <a:t>24.9.2019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0354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646" y="4767263"/>
            <a:ext cx="6426714" cy="328438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8519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438-559F-4D57-9B48-47AA6F081385}" type="datetime1">
              <a:rPr lang="fi-FI" smtClean="0"/>
              <a:t>24.9.2019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130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60748" y="1194203"/>
            <a:ext cx="2592288" cy="47982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160748" y="1674024"/>
            <a:ext cx="2592288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7CB8F-7594-4594-9E65-3F42E2AFEF49}" type="datetime1">
              <a:rPr lang="fi-FI" smtClean="0"/>
              <a:t>24.9.2019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3"/>
          </p:nvPr>
        </p:nvSpPr>
        <p:spPr>
          <a:xfrm>
            <a:off x="3915054" y="1216694"/>
            <a:ext cx="2592288" cy="47982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11" name="Sisällön paikkamerkki 3"/>
          <p:cNvSpPr>
            <a:spLocks noGrp="1"/>
          </p:cNvSpPr>
          <p:nvPr>
            <p:ph sz="half" idx="14" hasCustomPrompt="1"/>
          </p:nvPr>
        </p:nvSpPr>
        <p:spPr>
          <a:xfrm>
            <a:off x="3915054" y="1696516"/>
            <a:ext cx="2592288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595241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160748" y="1200151"/>
            <a:ext cx="2592288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F929-49F6-4539-ABC8-EA43E95AD3FE}" type="datetime1">
              <a:rPr lang="fi-FI" smtClean="0"/>
              <a:t>24.9.2019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Sisällön paikkamerkki 2"/>
          <p:cNvSpPr>
            <a:spLocks noGrp="1"/>
          </p:cNvSpPr>
          <p:nvPr>
            <p:ph sz="half" idx="13" hasCustomPrompt="1"/>
          </p:nvPr>
        </p:nvSpPr>
        <p:spPr>
          <a:xfrm>
            <a:off x="3861048" y="1221600"/>
            <a:ext cx="2657196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</p:txBody>
      </p:sp>
    </p:spTree>
    <p:extLst>
      <p:ext uri="{BB962C8B-B14F-4D97-AF65-F5344CB8AC3E}">
        <p14:creationId xmlns:p14="http://schemas.microsoft.com/office/powerpoint/2010/main" val="97894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AF5A4-45EA-4965-8CFF-B1621500EBCD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9698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C6A03-5E4F-449B-BCAC-9EDD3EAA32B9}" type="datetime1">
              <a:rPr lang="fi-FI" smtClean="0"/>
              <a:t>24.9.2019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43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42646" y="4767263"/>
            <a:ext cx="6426714" cy="328438"/>
          </a:xfrm>
        </p:spPr>
        <p:txBody>
          <a:bodyPr>
            <a:noAutofit/>
          </a:bodyPr>
          <a:lstStyle>
            <a:lvl1pPr algn="ctr">
              <a:defRPr sz="14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0820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344216" y="3600450"/>
            <a:ext cx="4114800" cy="425054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344216" y="4025504"/>
            <a:ext cx="41148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FF438-559F-4D57-9B48-47AA6F081385}" type="datetime1">
              <a:rPr lang="fi-FI" smtClean="0"/>
              <a:t>24.9.2019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636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tsikkodia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988" y="0"/>
            <a:ext cx="4565012" cy="3219964"/>
          </a:xfrm>
          <a:prstGeom prst="rect">
            <a:avLst/>
          </a:prstGeom>
        </p:spPr>
      </p:pic>
      <p:sp>
        <p:nvSpPr>
          <p:cNvPr id="7" name="Suorakulmio 6"/>
          <p:cNvSpPr/>
          <p:nvPr userDrawn="1"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514350" y="3003799"/>
            <a:ext cx="5829300" cy="1102519"/>
          </a:xfrm>
        </p:spPr>
        <p:txBody>
          <a:bodyPr anchor="b">
            <a:normAutofit/>
          </a:bodyPr>
          <a:lstStyle>
            <a:lvl1pPr algn="l">
              <a:defRPr sz="2000"/>
            </a:lvl1pPr>
          </a:lstStyle>
          <a:p>
            <a:r>
              <a:rPr lang="fi-FI" dirty="0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2676" y="4119618"/>
            <a:ext cx="5832648" cy="396348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smtClean="0"/>
              <a:t>Muokkaa alaotsikon perustyyliä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12676" y="4767263"/>
            <a:ext cx="1430424" cy="2738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F5A9317-8BA0-46D4-9FB2-3971A8E350AE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12676" y="345120"/>
            <a:ext cx="936000" cy="148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42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7.jpe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/>
        </p:nvGrpSpPr>
        <p:grpSpPr>
          <a:xfrm>
            <a:off x="260648" y="0"/>
            <a:ext cx="6597353" cy="1743590"/>
            <a:chOff x="260648" y="0"/>
            <a:chExt cx="6597353" cy="1743590"/>
          </a:xfrm>
        </p:grpSpPr>
        <p:pic>
          <p:nvPicPr>
            <p:cNvPr id="18" name="Picture 5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7" r="16985"/>
            <a:stretch/>
          </p:blipFill>
          <p:spPr bwMode="auto">
            <a:xfrm>
              <a:off x="1143001" y="0"/>
              <a:ext cx="5715000" cy="1743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Kuva 20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260648" y="205979"/>
              <a:ext cx="684000" cy="1084627"/>
            </a:xfrm>
            <a:prstGeom prst="rect">
              <a:avLst/>
            </a:prstGeom>
          </p:spPr>
        </p:pic>
      </p:grpSp>
      <p:sp>
        <p:nvSpPr>
          <p:cNvPr id="8" name="Suorakulmio 7"/>
          <p:cNvSpPr/>
          <p:nvPr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60748" y="205979"/>
            <a:ext cx="5354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60748" y="1200151"/>
            <a:ext cx="53543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50DCF7-01FB-4778-92AA-9450A6EF408F}" type="datetime1">
              <a:rPr lang="fi-FI" smtClean="0"/>
              <a:t>24.9.2019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060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3" r:id="rId3"/>
    <p:sldLayoutId id="2147483652" r:id="rId4"/>
    <p:sldLayoutId id="2147483654" r:id="rId5"/>
    <p:sldLayoutId id="2147483655" r:id="rId6"/>
    <p:sldLayoutId id="2147483678" r:id="rId7"/>
    <p:sldLayoutId id="2147483657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/>
          <p:cNvGrpSpPr/>
          <p:nvPr/>
        </p:nvGrpSpPr>
        <p:grpSpPr>
          <a:xfrm>
            <a:off x="260648" y="0"/>
            <a:ext cx="6597353" cy="1743590"/>
            <a:chOff x="260648" y="0"/>
            <a:chExt cx="6597353" cy="1743590"/>
          </a:xfrm>
        </p:grpSpPr>
        <p:pic>
          <p:nvPicPr>
            <p:cNvPr id="16" name="Picture 5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7" r="16985"/>
            <a:stretch/>
          </p:blipFill>
          <p:spPr bwMode="auto">
            <a:xfrm>
              <a:off x="1143001" y="0"/>
              <a:ext cx="5715000" cy="1743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Kuva 16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60648" y="205979"/>
              <a:ext cx="684000" cy="1084627"/>
            </a:xfrm>
            <a:prstGeom prst="rect">
              <a:avLst/>
            </a:prstGeom>
          </p:spPr>
        </p:pic>
      </p:grpSp>
      <p:sp>
        <p:nvSpPr>
          <p:cNvPr id="14" name="Suorakulmio 13"/>
          <p:cNvSpPr/>
          <p:nvPr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60748" y="205979"/>
            <a:ext cx="5354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60748" y="1200151"/>
            <a:ext cx="53543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EA8ED0-FFB3-435B-ABEC-1505D5B75DE2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47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/>
          <p:cNvGrpSpPr/>
          <p:nvPr/>
        </p:nvGrpSpPr>
        <p:grpSpPr>
          <a:xfrm>
            <a:off x="260648" y="0"/>
            <a:ext cx="6597353" cy="1743590"/>
            <a:chOff x="260648" y="0"/>
            <a:chExt cx="6597353" cy="1743590"/>
          </a:xfrm>
        </p:grpSpPr>
        <p:pic>
          <p:nvPicPr>
            <p:cNvPr id="16" name="Picture 5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7" r="16985"/>
            <a:stretch/>
          </p:blipFill>
          <p:spPr bwMode="auto">
            <a:xfrm>
              <a:off x="1143001" y="0"/>
              <a:ext cx="5715000" cy="1743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Kuva 16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60648" y="205979"/>
              <a:ext cx="684000" cy="1084627"/>
            </a:xfrm>
            <a:prstGeom prst="rect">
              <a:avLst/>
            </a:prstGeom>
          </p:spPr>
        </p:pic>
      </p:grpSp>
      <p:sp>
        <p:nvSpPr>
          <p:cNvPr id="14" name="Suorakulmio 13"/>
          <p:cNvSpPr/>
          <p:nvPr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60748" y="205979"/>
            <a:ext cx="5354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60748" y="1200151"/>
            <a:ext cx="53543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576B482-BDC6-420D-902C-6130C93B8C83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9685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Ryhmä 14"/>
          <p:cNvGrpSpPr/>
          <p:nvPr/>
        </p:nvGrpSpPr>
        <p:grpSpPr>
          <a:xfrm>
            <a:off x="260648" y="0"/>
            <a:ext cx="6597353" cy="1743590"/>
            <a:chOff x="260648" y="0"/>
            <a:chExt cx="6597353" cy="1743590"/>
          </a:xfrm>
        </p:grpSpPr>
        <p:pic>
          <p:nvPicPr>
            <p:cNvPr id="16" name="Picture 5"/>
            <p:cNvPicPr>
              <a:picLocks noChangeAspect="1" noChangeArrowheads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97" r="16985"/>
            <a:stretch/>
          </p:blipFill>
          <p:spPr bwMode="auto">
            <a:xfrm>
              <a:off x="1143001" y="0"/>
              <a:ext cx="5715000" cy="1743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Kuva 16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60648" y="205979"/>
              <a:ext cx="684000" cy="1084627"/>
            </a:xfrm>
            <a:prstGeom prst="rect">
              <a:avLst/>
            </a:prstGeom>
          </p:spPr>
        </p:pic>
      </p:grpSp>
      <p:sp>
        <p:nvSpPr>
          <p:cNvPr id="14" name="Suorakulmio 13"/>
          <p:cNvSpPr/>
          <p:nvPr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60748" y="205979"/>
            <a:ext cx="5354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smtClean="0"/>
              <a:t>Muokkaa </a:t>
            </a:r>
            <a:r>
              <a:rPr lang="fi-FI" dirty="0" err="1" smtClean="0"/>
              <a:t>perustyyl</a:t>
            </a:r>
            <a:r>
              <a:rPr lang="fi-FI" dirty="0" smtClean="0"/>
              <a:t>. </a:t>
            </a:r>
            <a:r>
              <a:rPr lang="fi-FI" dirty="0" err="1" smtClean="0"/>
              <a:t>napsautt</a:t>
            </a:r>
            <a:r>
              <a:rPr lang="fi-FI" dirty="0" smtClean="0"/>
              <a:t>.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60748" y="1200151"/>
            <a:ext cx="53543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smtClean="0"/>
              <a:t>Muokkaa tekstin perustyylejä napsauttamalla</a:t>
            </a:r>
          </a:p>
          <a:p>
            <a:pPr lvl="1"/>
            <a:r>
              <a:rPr lang="fi-FI" dirty="0" smtClean="0"/>
              <a:t>toinen taso</a:t>
            </a:r>
          </a:p>
          <a:p>
            <a:pPr lvl="2"/>
            <a:r>
              <a:rPr lang="fi-FI" dirty="0" smtClean="0"/>
              <a:t>kolmas taso</a:t>
            </a:r>
          </a:p>
          <a:p>
            <a:pPr lvl="3"/>
            <a:r>
              <a:rPr lang="fi-FI" dirty="0" smtClean="0"/>
              <a:t>neljäs taso</a:t>
            </a:r>
          </a:p>
          <a:p>
            <a:pPr lvl="4"/>
            <a:r>
              <a:rPr lang="fi-FI" dirty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320F12C-4A39-4B26-BA05-DBEC5CC0B209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9464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7" r="16985"/>
          <a:stretch/>
        </p:blipFill>
        <p:spPr bwMode="auto">
          <a:xfrm>
            <a:off x="1143001" y="0"/>
            <a:ext cx="5715000" cy="174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Kuva 20"/>
          <p:cNvPicPr>
            <a:picLocks noChangeAspect="1"/>
          </p:cNvPicPr>
          <p:nvPr/>
        </p:nvPicPr>
        <p:blipFill rotWithShape="1">
          <a:blip r:embed="rId5"/>
          <a:srcRect b="21512"/>
          <a:stretch/>
        </p:blipFill>
        <p:spPr>
          <a:xfrm>
            <a:off x="260648" y="205980"/>
            <a:ext cx="684000" cy="851296"/>
          </a:xfrm>
          <a:prstGeom prst="rect">
            <a:avLst/>
          </a:prstGeom>
        </p:spPr>
      </p:pic>
      <p:sp>
        <p:nvSpPr>
          <p:cNvPr id="8" name="Suorakulmio 7"/>
          <p:cNvSpPr/>
          <p:nvPr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60748" y="205979"/>
            <a:ext cx="5354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smtClean="0"/>
              <a:t>Muokkaa perustyyl. napsautt.</a:t>
            </a:r>
            <a:endParaRPr lang="en-US" noProof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60748" y="1200151"/>
            <a:ext cx="53543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Muokkaa tekstin perustyylejä napsauttamalla</a:t>
            </a:r>
          </a:p>
          <a:p>
            <a:pPr lvl="1"/>
            <a:r>
              <a:rPr lang="en-US" noProof="0" smtClean="0"/>
              <a:t>toinen taso</a:t>
            </a:r>
          </a:p>
          <a:p>
            <a:pPr lvl="2"/>
            <a:r>
              <a:rPr lang="en-US" noProof="0" smtClean="0"/>
              <a:t>kolmas taso</a:t>
            </a:r>
          </a:p>
          <a:p>
            <a:pPr lvl="3"/>
            <a:r>
              <a:rPr lang="en-US" noProof="0" smtClean="0"/>
              <a:t>neljäs taso</a:t>
            </a:r>
          </a:p>
          <a:p>
            <a:pPr lvl="4"/>
            <a:r>
              <a:rPr lang="en-US" noProof="0" smtClean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4EB8542-29C7-4A42-998B-77E2A14B5255}" type="datetime1">
              <a:rPr lang="fi-FI" smtClean="0"/>
              <a:t>24.9.2019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2204864" y="4718102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noProof="0" smtClean="0">
                <a:solidFill>
                  <a:schemeClr val="bg1"/>
                </a:solidFill>
              </a:rPr>
              <a:t>Kuopio University Hospital</a:t>
            </a:r>
            <a:endParaRPr lang="en-US" sz="1600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31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Ryhmä 6"/>
          <p:cNvGrpSpPr/>
          <p:nvPr userDrawn="1"/>
        </p:nvGrpSpPr>
        <p:grpSpPr>
          <a:xfrm>
            <a:off x="260648" y="0"/>
            <a:ext cx="6597353" cy="1743590"/>
            <a:chOff x="260648" y="0"/>
            <a:chExt cx="6597353" cy="1743590"/>
          </a:xfrm>
        </p:grpSpPr>
        <p:pic>
          <p:nvPicPr>
            <p:cNvPr id="18" name="Picture 5"/>
            <p:cNvPicPr>
              <a:picLocks noChangeAspect="1" noChangeArrowheads="1"/>
            </p:cNvPicPr>
            <p:nvPr userDrawn="1"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143001" y="0"/>
              <a:ext cx="5715000" cy="17435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Kuva 20"/>
            <p:cNvPicPr>
              <a:picLocks noChangeAspect="1"/>
            </p:cNvPicPr>
            <p:nvPr userDrawn="1"/>
          </p:nvPicPr>
          <p:blipFill>
            <a:blip r:embed="rId11"/>
            <a:stretch>
              <a:fillRect/>
            </a:stretch>
          </p:blipFill>
          <p:spPr>
            <a:xfrm>
              <a:off x="260648" y="205979"/>
              <a:ext cx="684000" cy="1084627"/>
            </a:xfrm>
            <a:prstGeom prst="rect">
              <a:avLst/>
            </a:prstGeom>
          </p:spPr>
        </p:pic>
      </p:grpSp>
      <p:sp>
        <p:nvSpPr>
          <p:cNvPr id="8" name="Suorakulmio 7"/>
          <p:cNvSpPr/>
          <p:nvPr userDrawn="1"/>
        </p:nvSpPr>
        <p:spPr>
          <a:xfrm>
            <a:off x="0" y="4718102"/>
            <a:ext cx="6858000" cy="4253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>
              <a:ln>
                <a:noFill/>
              </a:ln>
            </a:endParaRPr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160748" y="205979"/>
            <a:ext cx="535435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160748" y="1200151"/>
            <a:ext cx="5354352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50DCF7-01FB-4778-92AA-9450A6EF408F}" type="datetime1">
              <a:rPr lang="fi-FI" smtClean="0"/>
              <a:t>24.9.2019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1A53B8F-F37B-4582-A0C4-48C9C6EA476F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692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C60C30"/>
        </a:buClr>
        <a:buSzPct val="105000"/>
        <a:buFont typeface="Wingdings" pitchFamily="2" charset="2"/>
        <a:buChar char="Ø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860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sshp.fi/potilaat-ja-vierailijat/asiakasosallisuus/kulttuurihyvinvoint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jV_cg2U3Aw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ajV_cg2U3Aw" TargetMode="Externa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514350" y="2427734"/>
            <a:ext cx="5829300" cy="1513203"/>
          </a:xfrm>
        </p:spPr>
        <p:txBody>
          <a:bodyPr>
            <a:normAutofit/>
          </a:bodyPr>
          <a:lstStyle/>
          <a:p>
            <a:r>
              <a:rPr lang="fi-FI" sz="2800" dirty="0" smtClean="0"/>
              <a:t>ASIAKASLÄHTÖINEN TOIMINTA KYSissä</a:t>
            </a:r>
            <a:br>
              <a:rPr lang="fi-FI" sz="2800" dirty="0" smtClean="0"/>
            </a:br>
            <a:endParaRPr lang="fi-FI" sz="280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11002" y="3795886"/>
            <a:ext cx="5832648" cy="684380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 smtClean="0"/>
              <a:t>Merja Miettinen</a:t>
            </a:r>
            <a:r>
              <a:rPr lang="fi-FI" dirty="0" smtClean="0"/>
              <a:t>, toimialajohtaja, palvelut ja asiakkaat</a:t>
            </a:r>
          </a:p>
          <a:p>
            <a:r>
              <a:rPr lang="fi-FI" b="1" dirty="0" smtClean="0"/>
              <a:t>Antti Sairanen</a:t>
            </a:r>
            <a:r>
              <a:rPr lang="fi-FI" dirty="0" smtClean="0"/>
              <a:t>, kehittämispäällikkö</a:t>
            </a:r>
          </a:p>
          <a:p>
            <a:r>
              <a:rPr lang="fi-FI" b="1" dirty="0" smtClean="0"/>
              <a:t>Merja Ålander</a:t>
            </a:r>
            <a:r>
              <a:rPr lang="fi-FI" dirty="0" smtClean="0"/>
              <a:t>, projektikoordinaattori, asiakkuus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310F3-9156-4D08-ABA8-4950A7D6B80E}" type="datetime1">
              <a:rPr lang="fi-FI" smtClean="0"/>
              <a:t>24.9.2019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9943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10</a:t>
            </a:fld>
            <a:endParaRPr lang="fi-FI"/>
          </a:p>
        </p:txBody>
      </p:sp>
      <p:graphicFrame>
        <p:nvGraphicFramePr>
          <p:cNvPr id="6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92613"/>
              </p:ext>
            </p:extLst>
          </p:nvPr>
        </p:nvGraphicFramePr>
        <p:xfrm>
          <a:off x="0" y="18966"/>
          <a:ext cx="6858000" cy="5116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1935">
                <a:tc>
                  <a:txBody>
                    <a:bodyPr/>
                    <a:lstStyle/>
                    <a:p>
                      <a:pPr marL="457200" lvl="1" indent="0" algn="ctr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None/>
                      </a:pPr>
                      <a:r>
                        <a:rPr lang="fi-FI" sz="2400" dirty="0" smtClean="0"/>
                        <a:t>OLKA®</a:t>
                      </a:r>
                      <a:r>
                        <a:rPr lang="fi-FI" sz="2000" baseline="0" dirty="0" smtClean="0"/>
                        <a:t/>
                      </a:r>
                      <a:br>
                        <a:rPr lang="fi-FI" sz="2000" baseline="0" dirty="0" smtClean="0"/>
                      </a:br>
                      <a:r>
                        <a:rPr lang="fi-FI" sz="2000" dirty="0" smtClean="0"/>
                        <a:t>Koordinoitua järjestö- ja vapaaehtoistoimintaa sairaalassa </a:t>
                      </a:r>
                      <a:endParaRPr lang="fi-FI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812682"/>
                  </a:ext>
                </a:extLst>
              </a:tr>
              <a:tr h="3105894">
                <a:tc>
                  <a:txBody>
                    <a:bodyPr/>
                    <a:lstStyle/>
                    <a:p>
                      <a:pPr marL="0" lvl="0" indent="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None/>
                      </a:pPr>
                      <a:r>
                        <a:rPr lang="fi-FI" sz="1000" b="1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OLKA-toiminnan tavoitteet</a:t>
                      </a:r>
                    </a:p>
                    <a:p>
                      <a:pPr marL="171450" lvl="0" indent="-17145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potilaan ja heidän läheisensä kiireetön kohtaaminen sekä tuki sairauteen sopeutumisessa</a:t>
                      </a:r>
                    </a:p>
                    <a:p>
                      <a:pPr marL="171450" lvl="0" indent="-17145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antaa potilaalle ja hänen läheisille iloa, tukea ja toivoa</a:t>
                      </a:r>
                    </a:p>
                    <a:p>
                      <a:pPr marL="171450" lvl="0" indent="-17145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osa potilaan palvelupolkua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0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sairaalan vapaaehtois- ja vertaistukitoiminnan</a:t>
                      </a:r>
                      <a:r>
                        <a:rPr lang="fi-FI" sz="1000" b="0" baseline="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 koordinointi</a:t>
                      </a:r>
                      <a:r>
                        <a:rPr lang="fi-FI" sz="1000" b="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0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prstClr val="black"/>
                          </a:solidFill>
                          <a:cs typeface="Arial" pitchFamily="34" charset="0"/>
                        </a:rPr>
                        <a:t>tarjota vapaaehtoiselle mahdollisuus auttaa</a:t>
                      </a:r>
                    </a:p>
                    <a:p>
                      <a:pPr marL="0" lvl="0" indent="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None/>
                      </a:pPr>
                      <a:r>
                        <a:rPr lang="fi-FI" sz="1000" b="1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OLKAn</a:t>
                      </a: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  <a:cs typeface="Arial" pitchFamily="34" charset="0"/>
                        </a:rPr>
                        <a:t> palvelutarjottimeen kuuluu kolme palvelulinjaa</a:t>
                      </a:r>
                    </a:p>
                    <a:p>
                      <a:pPr marL="171450" lvl="0" indent="-17145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Char char="•"/>
                      </a:pPr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OIVA-tietopalvelu eli OLKA-piste</a:t>
                      </a:r>
                    </a:p>
                    <a:p>
                      <a:pPr marL="628650" lvl="1" indent="-17145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tietoa potilasjärjestöistä,  terveydenhuollon tukimuodoista sekä vertaistuesta</a:t>
                      </a:r>
                    </a:p>
                    <a:p>
                      <a:pPr marL="628650" lvl="1" indent="-17145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järjestetään potilasjärjestöjen ja sairaalan yksiköiden teemapäiviä</a:t>
                      </a:r>
                    </a:p>
                    <a:p>
                      <a:pPr marL="171450" lvl="0" indent="-17145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Char char="•"/>
                      </a:pPr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ILONA –vapaaehtoistoiminta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vapaaehtoiset toimivat aula-avustajina, juttukaverina, leikkikaverina lasten osastolla, esiintyjänä tai digineuvojana</a:t>
                      </a:r>
                      <a:endParaRPr lang="fi-FI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Pct val="105000"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toiminta pääosin päiväaikaan arkipäivisin</a:t>
                      </a:r>
                      <a:endParaRPr lang="fi-FI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8650" lvl="1" indent="-17145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vapaaehtoisena voi toimia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 ilman omaa kokemusta sairastumisesta tai vammautumisesta</a:t>
                      </a:r>
                    </a:p>
                    <a:p>
                      <a:pPr marL="171450" lvl="0" indent="-17145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Char char="•"/>
                      </a:pPr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TOIVO-vertaistukitoiminta</a:t>
                      </a:r>
                    </a:p>
                    <a:p>
                      <a:pPr marL="628650" lvl="1" indent="-17145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vaativa tukipalvelu, jossa vertaistukijalla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 on sama kokemus sairaudesta tai vammasta</a:t>
                      </a:r>
                    </a:p>
                    <a:p>
                      <a:pPr marL="0" lvl="0" indent="0">
                        <a:spcBef>
                          <a:spcPct val="20000"/>
                        </a:spcBef>
                        <a:buSzPct val="105000"/>
                        <a:buFont typeface="Arial" panose="020B0604020202020204" pitchFamily="34" charset="0"/>
                        <a:buNone/>
                      </a:pP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 Vapaaehtois- ja vertaistukitoimijat rekrytoidaan, haastatellaan, valmennetaan ja perehdytetään toimimaan erikoissairaanhoidossa</a:t>
                      </a:r>
                      <a:endParaRPr lang="fi-FI" sz="10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26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1000" b="1" i="0" u="sng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OLKA-toiminta Kuopiossa yhteistyössä KYS ja Tukipilari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tasavertainen ja vuorovaikutteinen kumppanuus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toiminnan kehittäminen, suunnittelu ja arviointi yhdessä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KYS mahdollistaa toiminnan erikoissairaanhoidossa mm. resursoi tilat ja toimintaympäristön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Tukipilari toteuttaa mm. OLKA-koordinaattorin työpanos, vapaaehtoisten ja vertaistukijoiden valmennus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fi-FI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STEA (</a:t>
                      </a:r>
                      <a:r>
                        <a:rPr kumimoji="0" lang="fi-FI" sz="10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Sosiaali</a:t>
                      </a:r>
                      <a:r>
                        <a:rPr kumimoji="0" lang="fi-FI" sz="1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- ja terveysjärjestöjen avustuskeskus) rahoittaa toimintaa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0" name="Kuva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216" y="1059582"/>
            <a:ext cx="1080120" cy="107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OLKA-toiminnan </a:t>
            </a:r>
            <a:r>
              <a:rPr lang="fi-FI" dirty="0"/>
              <a:t>tulokset ja tehdyt toimenpiteet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11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0" y="1262768"/>
            <a:ext cx="4077072" cy="350818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fi-FI" b="1" dirty="0" smtClean="0"/>
              <a:t>OLKA-piste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sijaitsee </a:t>
            </a:r>
            <a:r>
              <a:rPr lang="fi-FI" dirty="0"/>
              <a:t>KYSin pääsairaalan </a:t>
            </a:r>
            <a:r>
              <a:rPr lang="fi-FI" dirty="0" smtClean="0"/>
              <a:t>aulassa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pisteeltä </a:t>
            </a:r>
            <a:r>
              <a:rPr lang="fi-FI" dirty="0"/>
              <a:t>tavoittaa </a:t>
            </a:r>
            <a:r>
              <a:rPr lang="fi-FI" dirty="0" smtClean="0"/>
              <a:t>OLKA-koordinaattorin</a:t>
            </a:r>
            <a:endParaRPr lang="fi-FI" dirty="0"/>
          </a:p>
          <a:p>
            <a:pPr lvl="0"/>
            <a:r>
              <a:rPr lang="fi-FI" b="1" dirty="0" smtClean="0"/>
              <a:t>OLKA-toiminta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/>
              <a:t>kohtaamisia ajalla 9.1. – 19.9.19 </a:t>
            </a:r>
            <a:r>
              <a:rPr lang="fi-FI" dirty="0" smtClean="0"/>
              <a:t>yhteensä </a:t>
            </a:r>
            <a:r>
              <a:rPr lang="fi-FI" dirty="0"/>
              <a:t>2 619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39 </a:t>
            </a:r>
            <a:r>
              <a:rPr lang="fi-FI" dirty="0"/>
              <a:t>eri potilasjärjestöä tai -yhdistystä ja neljä KYSin yksikköä </a:t>
            </a:r>
            <a:r>
              <a:rPr lang="fi-FI" dirty="0" smtClean="0"/>
              <a:t>on esitellyt toimintaansa</a:t>
            </a:r>
            <a:endParaRPr lang="fi-FI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laajenee Kaarisairaalaan </a:t>
            </a:r>
            <a:r>
              <a:rPr lang="fi-FI" dirty="0"/>
              <a:t>ja Sädesairaalaan syksyn 2019 aikana </a:t>
            </a:r>
          </a:p>
          <a:p>
            <a:r>
              <a:rPr lang="fi-FI" b="1" dirty="0" smtClean="0"/>
              <a:t>ILONA-sairaalavapaaehtoistoiminta</a:t>
            </a:r>
            <a:endParaRPr lang="fi-FI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käynnistyi </a:t>
            </a:r>
            <a:r>
              <a:rPr lang="fi-FI" dirty="0"/>
              <a:t>syyskuussa </a:t>
            </a:r>
            <a:r>
              <a:rPr lang="fi-FI" dirty="0" smtClean="0"/>
              <a:t>2019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28 henkilöä haki toimintaan, </a:t>
            </a:r>
            <a:r>
              <a:rPr lang="fi-FI" dirty="0"/>
              <a:t>joista 16 </a:t>
            </a:r>
            <a:r>
              <a:rPr lang="fi-FI" dirty="0" smtClean="0"/>
              <a:t>osallistui valmennukseen</a:t>
            </a:r>
            <a:endParaRPr lang="fi-FI" dirty="0"/>
          </a:p>
          <a:p>
            <a:r>
              <a:rPr lang="fi-FI" b="1" dirty="0"/>
              <a:t>TOIVO-sairaalavertaistukitoiminta</a:t>
            </a:r>
            <a:endParaRPr lang="fi-FI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rekrytointi </a:t>
            </a:r>
            <a:r>
              <a:rPr lang="fi-FI" dirty="0"/>
              <a:t>aloitetaan loppuvuonna </a:t>
            </a:r>
            <a:r>
              <a:rPr lang="fi-FI" dirty="0" smtClean="0"/>
              <a:t>2019</a:t>
            </a:r>
            <a:endParaRPr lang="fi-FI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toiminta </a:t>
            </a:r>
            <a:r>
              <a:rPr lang="fi-FI" dirty="0"/>
              <a:t>käynnistyy keväällä </a:t>
            </a:r>
            <a:r>
              <a:rPr lang="fi-FI" dirty="0" smtClean="0"/>
              <a:t>2020</a:t>
            </a:r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088" y="1851670"/>
            <a:ext cx="2433990" cy="182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333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12</a:t>
            </a:fld>
            <a:endParaRPr lang="fi-FI"/>
          </a:p>
        </p:txBody>
      </p:sp>
      <p:graphicFrame>
        <p:nvGraphicFramePr>
          <p:cNvPr id="6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5702175"/>
              </p:ext>
            </p:extLst>
          </p:nvPr>
        </p:nvGraphicFramePr>
        <p:xfrm>
          <a:off x="11974" y="7034"/>
          <a:ext cx="6805214" cy="5059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052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79750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2400" dirty="0" smtClean="0"/>
                        <a:t>Kokemustoiminta</a:t>
                      </a:r>
                      <a:endParaRPr lang="fi-FI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0406"/>
                  </a:ext>
                </a:extLst>
              </a:tr>
              <a:tr h="1882152">
                <a:tc>
                  <a:txBody>
                    <a:bodyPr/>
                    <a:lstStyle/>
                    <a:p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Kokemustoiminnan</a:t>
                      </a: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</a:rPr>
                        <a:t> määrittely</a:t>
                      </a:r>
                      <a:endParaRPr lang="fi-FI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Kokemusasiantuntijana tai kokemustoimijana voi toimia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henkilö, jolla on omaa kokemusta sairaudesta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 / 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vammasta tai sairastavan läheisenä elämisestä ja joka haluaa jakaa kokemustaan muille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Kokemusasiantuntijalla/-toimijalla tulee olla tähän tehtävään taustajärjetön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 järjestämä 55 tunnin laajuinen kokemusasiantuntijavalmennus tai vähintään 40 tunnin laajuinen kokemustoimijavalmennus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Jatkossa OLKA-toiminta järjestää lisävalmennuksen, jossa annetaan valmiudet toimia erikoissairaanhoidon toimintaympäristössä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Kokemustoiminnan tavoitteena on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kokemukseen liittyvän ymmärryksen ja tiedon lisääminen</a:t>
                      </a:r>
                      <a:endParaRPr lang="fi-FI" sz="1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asiantuntijoiden osaamisen täydentäminen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Kokemustoiminta on osa sairaalan toiminnan suunnittelua, kehittämistä ja arviointia.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7951">
                <a:tc>
                  <a:txBody>
                    <a:bodyPr/>
                    <a:lstStyle/>
                    <a:p>
                      <a:r>
                        <a:rPr lang="fi-FI" sz="1000" b="1" u="sng" baseline="0" dirty="0" smtClean="0">
                          <a:solidFill>
                            <a:srgbClr val="FF0000"/>
                          </a:solidFill>
                        </a:rPr>
                        <a:t>Kokemusasiantuntijatoiminta KYSissä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Kokemusasiantuntijat/-toimijat voivat toimia erilaisissa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työ-, ohjaus- ja suunnitteluryhmissä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uuden toiminnan tai tilojen suunnittelussa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hoito- ja palveluketjujen kehittämistyössä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kokemuskouluttajina koulutuspäivillä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kokemusvastaanotolla</a:t>
                      </a:r>
                    </a:p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Kokemustoiminnasta maksetaan palkkio, jos kokemusasiantuntija/-toimija on esittänyt todistuksen saamastaan valmennuksesta sekä on hyväksynyt ja allekirjoittanut KYSin kokemustoimintasopimuksen</a:t>
                      </a:r>
                      <a:endParaRPr lang="fi-FI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fi-FI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</a:rPr>
                        <a:t>Toimintaa ohjaa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Kokemustoiminta Kuopion yliopistollisessa sairaalassa, hallinnollinen ohje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Kokemustoimintasopimus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Kokemusasiantuntijatoiminnasta vastaa palvelukeskus- tai osaamiskeskusjohtaja tai linjajohtaja (KYSin toimintaohje, OHJE-2017-00606).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35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Kokemustoiminnan tulokset ja tehdyt toimenpiteet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13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366902" y="1352803"/>
            <a:ext cx="5354352" cy="3394472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Kokemustoimijat mukana toiminnan kehittämisessä, suunnittelussa ja arvioinnissa mm.</a:t>
            </a:r>
          </a:p>
          <a:p>
            <a:pPr lvl="1"/>
            <a:r>
              <a:rPr lang="fi-FI" dirty="0" smtClean="0"/>
              <a:t>Psykiatriatalon ja tutkimus-ja hoitoprosessien suunnittelutyö</a:t>
            </a:r>
          </a:p>
          <a:p>
            <a:pPr lvl="1"/>
            <a:r>
              <a:rPr lang="fi-FI" dirty="0" smtClean="0"/>
              <a:t>Tupakoimaton KYS-työryhmä</a:t>
            </a:r>
          </a:p>
          <a:p>
            <a:pPr lvl="1"/>
            <a:r>
              <a:rPr lang="fi-FI" dirty="0" smtClean="0"/>
              <a:t>Pohjois-Savon sairaanhoitopiirin alueellisessa potilas – ja asiakasturvallisuusneuvostossa</a:t>
            </a:r>
          </a:p>
          <a:p>
            <a:pPr lvl="1"/>
            <a:r>
              <a:rPr lang="fi-FI" dirty="0" smtClean="0"/>
              <a:t>Tutkimuseettinen toimikunta</a:t>
            </a:r>
          </a:p>
          <a:p>
            <a:pPr lvl="1"/>
            <a:r>
              <a:rPr lang="fi-FI" dirty="0" smtClean="0"/>
              <a:t>Raaja-amputoitujen hoitoketjun kehittämistyöryhmä</a:t>
            </a:r>
          </a:p>
          <a:p>
            <a:r>
              <a:rPr lang="fi-FI" dirty="0" smtClean="0"/>
              <a:t>Mukana myös useilla koulutuspäivillä kokemusluennoitsijoina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4065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14</a:t>
            </a:fld>
            <a:endParaRPr lang="fi-FI"/>
          </a:p>
        </p:txBody>
      </p:sp>
      <p:graphicFrame>
        <p:nvGraphicFramePr>
          <p:cNvPr id="6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4087992"/>
              </p:ext>
            </p:extLst>
          </p:nvPr>
        </p:nvGraphicFramePr>
        <p:xfrm>
          <a:off x="0" y="98887"/>
          <a:ext cx="6858000" cy="4973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fi-FI" sz="2400" dirty="0" smtClean="0"/>
                        <a:t>Kulttuurihyvinvointi</a:t>
                      </a:r>
                      <a:r>
                        <a:rPr lang="fi-FI" sz="2400" baseline="0" dirty="0" smtClean="0"/>
                        <a:t> sairaalassa</a:t>
                      </a:r>
                      <a:endParaRPr lang="fi-FI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5040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Opetus- ja kulttuuriministeriö sekä </a:t>
                      </a:r>
                      <a:r>
                        <a:rPr lang="fi-FI" sz="1000" b="0" dirty="0" err="1" smtClean="0">
                          <a:solidFill>
                            <a:schemeClr val="tx1"/>
                          </a:solidFill>
                        </a:rPr>
                        <a:t>Sosiaali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- ja terveysministeriö antama (17.12.2018) suositus maakunnille ja kunnille parantaa taiteen ja kulttuurin saatavuutta </a:t>
                      </a:r>
                      <a:r>
                        <a:rPr lang="fi-FI" sz="1000" b="0" dirty="0" err="1" smtClean="0">
                          <a:solidFill>
                            <a:schemeClr val="tx1"/>
                          </a:solidFill>
                        </a:rPr>
                        <a:t>sosiaali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- ja terveydenhuollossa.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KYSissä perustettiin Kulttuurihyvinvointi sairaalassa -työryhmä alkuvuonna 2019.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6286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Työryhmän tavoitteena 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on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Kulttuurihyvinvointi sairaalassa -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toimintamallin suunnittelu, arviointi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 ja 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seuranta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5610">
                <a:tc>
                  <a:txBody>
                    <a:bodyPr/>
                    <a:lstStyle/>
                    <a:p>
                      <a:r>
                        <a:rPr lang="fi-FI" sz="1000" b="1" u="sng" baseline="0" dirty="0" smtClean="0">
                          <a:solidFill>
                            <a:srgbClr val="FF0000"/>
                          </a:solidFill>
                        </a:rPr>
                        <a:t>Kulttuurihyvinvointi KYSissä vuonna 2020</a:t>
                      </a:r>
                      <a:endParaRPr lang="fi-FI" sz="1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buFontTx/>
                        <a:buNone/>
                      </a:pPr>
                      <a:r>
                        <a:rPr lang="fi-FI" sz="1000" b="1" dirty="0" smtClean="0">
                          <a:solidFill>
                            <a:schemeClr val="tx1"/>
                          </a:solidFill>
                        </a:rPr>
                        <a:t>KYSin kulttuurihyvinvointitoiminnan</a:t>
                      </a: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</a:rPr>
                        <a:t> tavoitteena on</a:t>
                      </a:r>
                      <a:endParaRPr lang="fi-FI" sz="1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lisätä monipuolista kulttuuritarjonnan saatavuutta ja saavutettavuutta 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edistää  potilaan hyvinvointia ja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</a:rPr>
                        <a:t>osallisuutta 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laadukkaan ja tavoitteellisen kulttuuritoiminnan avulla</a:t>
                      </a:r>
                      <a:endParaRPr lang="fi-FI" sz="10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000" b="1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</a:rPr>
                        <a:t>Toimintaa koordinoi kulttuurihyvinvointi yhdyshenkilö (resurssi 10%). Taustalla kulttuurihyvinvointi työryhmä.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Sairaala tarjoaa toimintaympäristönsä esittävän tai visuaalisen taiteen vapaaehtoisille.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osallistetaan sairaalan omaa henkilökuntaa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hyödynnetään kulttuuri- ja oppilaitosverkostoa sekä alueellisia hankkeita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</a:rPr>
                        <a:t>Sairaalaan toivotaan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hyvän mielen taidetta, joka tarjoaa iloa ja positiivisia ajatuksia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vetovoimaista taidetta, joka koskettaa potilaista ja heidän läheisiään sekä toimii myönteisen keskustelun lähteenä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taidetta, joka lisää suvaitsevaisuutta ja joka antaa virikkeitä ja innostaa taide- ja kulttuuriharrastusten pariin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</a:rPr>
                        <a:t>Kulttuurilähettiläät toiminnan käynnistäminen yksikkötasolla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tehtävänä on taiteen saavutettavuuden ja osallistamisen lisääminen yksikkötasolla sekä tiedottaminen potilaille ja heidän läheisilleen kulttuuritapahtumista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</a:rPr>
                        <a:t>Tiedottaminen ja ohjeistus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KYSin internet-sivu 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  <a:hlinkClick r:id="rId2"/>
                        </a:rPr>
                        <a:t>https://www.psshp.fi/potilaat-ja-vierailijat/asiakasosallisuus/kulttuurihyvinvointi</a:t>
                      </a:r>
                      <a:endParaRPr lang="fi-FI" sz="1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KYS SYKe intranet-sivu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0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1" baseline="0" dirty="0" smtClean="0">
                          <a:solidFill>
                            <a:schemeClr val="tx1"/>
                          </a:solidFill>
                        </a:rPr>
                        <a:t>Toimintaa ohjaa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Kulttuurihyvinvointi sairaalassa, hallinnollinen ohje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</a:rPr>
                        <a:t>Kulttuurihyvinvointi sairaalassa sopimus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fi-FI" sz="10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686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60748" y="339502"/>
            <a:ext cx="5354352" cy="1152352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fi-FI" sz="1800" b="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fi-FI" sz="1800" b="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fi-FI" sz="1800" b="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  <a:hlinkClick r:id="rId3"/>
              </a:rPr>
              <a:t>KYSin </a:t>
            </a:r>
            <a:r>
              <a:rPr lang="fi-FI" sz="1800" b="0" i="1" dirty="0">
                <a:solidFill>
                  <a:prstClr val="black"/>
                </a:solidFill>
                <a:latin typeface="Calibri"/>
                <a:ea typeface="+mn-ea"/>
                <a:cs typeface="+mn-cs"/>
                <a:hlinkClick r:id="rId3"/>
              </a:rPr>
              <a:t>toimintaa ohjaa asiakas- ja potilaslähtöisyys. </a:t>
            </a:r>
            <a:r>
              <a:rPr lang="fi-FI" sz="1800" b="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fi-FI" sz="1800" b="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r>
              <a:rPr lang="fi-FI" sz="1800" b="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Tämä </a:t>
            </a:r>
            <a:r>
              <a:rPr lang="fi-FI" sz="1800" b="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tarkoittaa </a:t>
            </a:r>
            <a:r>
              <a:rPr lang="fi-FI" sz="1800" b="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sitä</a:t>
            </a:r>
            <a:r>
              <a:rPr lang="fi-FI" sz="1800" b="0" i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että asiakkaita ja potilaita kuunnellaan </a:t>
            </a:r>
            <a:r>
              <a:rPr lang="fi-FI" sz="1800" b="0" i="1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tarkasti.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15</a:t>
            </a:fld>
            <a:endParaRPr lang="fi-FI"/>
          </a:p>
        </p:txBody>
      </p:sp>
      <p:pic>
        <p:nvPicPr>
          <p:cNvPr id="12" name="ajV_cg2U3A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56792" y="1707654"/>
            <a:ext cx="3657600" cy="24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3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43000" y="330967"/>
            <a:ext cx="5354352" cy="857250"/>
          </a:xfrm>
        </p:spPr>
        <p:txBody>
          <a:bodyPr/>
          <a:lstStyle/>
          <a:p>
            <a:r>
              <a:rPr lang="fi-FI" dirty="0" err="1" smtClean="0"/>
              <a:t>Asiakkuustoimintaohjelman</a:t>
            </a: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osa-alueet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2</a:t>
            </a:fld>
            <a:endParaRPr lang="fi-FI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800" y="1188217"/>
            <a:ext cx="3593726" cy="33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15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000" dirty="0" smtClean="0"/>
              <a:t>Asiakaskeskeisestä kehittämisestä </a:t>
            </a:r>
            <a:r>
              <a:rPr lang="fi-FI" sz="2000" dirty="0"/>
              <a:t/>
            </a:r>
            <a:br>
              <a:rPr lang="fi-FI" sz="2000" dirty="0"/>
            </a:br>
            <a:r>
              <a:rPr lang="fi-FI" sz="2000" dirty="0" smtClean="0"/>
              <a:t>asiakaslähtöiseen kehittämiseen </a:t>
            </a:r>
            <a:endParaRPr lang="fi-FI" sz="200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3</a:t>
            </a:fld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2776" y="1057313"/>
            <a:ext cx="3793360" cy="359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3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6178" y="85925"/>
            <a:ext cx="2817241" cy="139542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fi-FI" sz="2200" dirty="0" smtClean="0">
                <a:solidFill>
                  <a:prstClr val="black"/>
                </a:solidFill>
              </a:rPr>
              <a:t/>
            </a:r>
            <a:br>
              <a:rPr lang="fi-FI" sz="2200" dirty="0" smtClean="0">
                <a:solidFill>
                  <a:prstClr val="black"/>
                </a:solidFill>
              </a:rPr>
            </a:br>
            <a:r>
              <a:rPr lang="fi-FI" sz="2200" dirty="0" smtClean="0">
                <a:solidFill>
                  <a:prstClr val="black"/>
                </a:solidFill>
              </a:rPr>
              <a:t>Asiakasosallisuus osaksi </a:t>
            </a:r>
            <a:r>
              <a:rPr lang="fi-FI" sz="2200" dirty="0">
                <a:solidFill>
                  <a:prstClr val="black"/>
                </a:solidFill>
              </a:rPr>
              <a:t>sairaalan </a:t>
            </a:r>
            <a:r>
              <a:rPr lang="fi-FI" sz="2200" dirty="0" smtClean="0">
                <a:solidFill>
                  <a:prstClr val="black"/>
                </a:solidFill>
              </a:rPr>
              <a:t>toimintakulttuuria</a:t>
            </a:r>
            <a:br>
              <a:rPr lang="fi-FI" sz="2200" dirty="0" smtClean="0">
                <a:solidFill>
                  <a:prstClr val="black"/>
                </a:solidFill>
              </a:rPr>
            </a:b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4</a:t>
            </a:fld>
            <a:endParaRPr lang="fi-FI"/>
          </a:p>
        </p:txBody>
      </p:sp>
      <p:sp>
        <p:nvSpPr>
          <p:cNvPr id="6" name="Suorakulmio 5"/>
          <p:cNvSpPr/>
          <p:nvPr/>
        </p:nvSpPr>
        <p:spPr>
          <a:xfrm>
            <a:off x="175093" y="1995686"/>
            <a:ext cx="1008112" cy="180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KERÄTÄÄN PALAUTETTA</a:t>
            </a:r>
          </a:p>
          <a:p>
            <a:pPr lvl="0"/>
            <a:endParaRPr lang="fi-FI" sz="900" b="1" dirty="0">
              <a:solidFill>
                <a:prstClr val="black"/>
              </a:solidFill>
            </a:endParaRPr>
          </a:p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Asiakkaalla on mahdollisuus </a:t>
            </a:r>
            <a:r>
              <a:rPr lang="fi-FI" sz="900" b="1" dirty="0">
                <a:solidFill>
                  <a:prstClr val="black"/>
                </a:solidFill>
              </a:rPr>
              <a:t>antaa palautetta ja </a:t>
            </a:r>
            <a:r>
              <a:rPr lang="fi-FI" sz="900" b="1" dirty="0" smtClean="0">
                <a:solidFill>
                  <a:prstClr val="black"/>
                </a:solidFill>
              </a:rPr>
              <a:t>se on helppoa</a:t>
            </a:r>
            <a:r>
              <a:rPr lang="fi-FI" sz="900" b="1" dirty="0">
                <a:solidFill>
                  <a:prstClr val="black"/>
                </a:solidFill>
              </a:rPr>
              <a:t>. </a:t>
            </a:r>
          </a:p>
          <a:p>
            <a:pPr lvl="0"/>
            <a:endParaRPr lang="fi-FI" sz="900" b="1" dirty="0">
              <a:solidFill>
                <a:prstClr val="black"/>
              </a:solidFill>
            </a:endParaRPr>
          </a:p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Palautteita </a:t>
            </a:r>
            <a:r>
              <a:rPr lang="fi-FI" sz="900" b="1" dirty="0">
                <a:solidFill>
                  <a:prstClr val="black"/>
                </a:solidFill>
              </a:rPr>
              <a:t>hyödynnetään toiminnan </a:t>
            </a:r>
            <a:r>
              <a:rPr lang="fi-FI" sz="900" b="1" dirty="0" smtClean="0">
                <a:solidFill>
                  <a:prstClr val="black"/>
                </a:solidFill>
              </a:rPr>
              <a:t>kehittämisessä.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537074" y="1860270"/>
            <a:ext cx="1008112" cy="16974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VUORO-VAIKUTETAAN</a:t>
            </a:r>
            <a:endParaRPr lang="fi-FI" sz="900" b="1" dirty="0">
              <a:solidFill>
                <a:prstClr val="black"/>
              </a:solidFill>
            </a:endParaRPr>
          </a:p>
          <a:p>
            <a:pPr lvl="0"/>
            <a:endParaRPr lang="fi-FI" sz="900" b="1" dirty="0" smtClean="0">
              <a:solidFill>
                <a:prstClr val="black"/>
              </a:solidFill>
            </a:endParaRPr>
          </a:p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Asiakkaat voivat </a:t>
            </a:r>
            <a:r>
              <a:rPr lang="fi-FI" sz="900" b="1" dirty="0">
                <a:solidFill>
                  <a:prstClr val="black"/>
                </a:solidFill>
              </a:rPr>
              <a:t>osallistuvat palveluiden kehittämiseen </a:t>
            </a:r>
            <a:r>
              <a:rPr lang="fi-FI" sz="900" b="1" dirty="0" smtClean="0">
                <a:solidFill>
                  <a:prstClr val="black"/>
                </a:solidFill>
              </a:rPr>
              <a:t>muun muassa asiakasraatien </a:t>
            </a:r>
            <a:r>
              <a:rPr lang="fi-FI" sz="900" b="1" dirty="0">
                <a:solidFill>
                  <a:prstClr val="black"/>
                </a:solidFill>
              </a:rPr>
              <a:t>avulla.</a:t>
            </a:r>
          </a:p>
        </p:txBody>
      </p:sp>
      <p:sp>
        <p:nvSpPr>
          <p:cNvPr id="8" name="Suorakulmio 7"/>
          <p:cNvSpPr/>
          <p:nvPr/>
        </p:nvSpPr>
        <p:spPr>
          <a:xfrm>
            <a:off x="2882671" y="1701868"/>
            <a:ext cx="1008112" cy="187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KEHITETÄÄN PALVELUITA YHDESSÄ</a:t>
            </a:r>
          </a:p>
          <a:p>
            <a:pPr lvl="0"/>
            <a:endParaRPr lang="fi-FI" sz="900" b="1" dirty="0" smtClean="0">
              <a:solidFill>
                <a:prstClr val="black"/>
              </a:solidFill>
            </a:endParaRPr>
          </a:p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Asiakas tietää, </a:t>
            </a:r>
            <a:r>
              <a:rPr lang="fi-FI" sz="900" b="1" dirty="0">
                <a:solidFill>
                  <a:prstClr val="black"/>
                </a:solidFill>
              </a:rPr>
              <a:t>miten kehittämiseen pääsee </a:t>
            </a:r>
            <a:r>
              <a:rPr lang="fi-FI" sz="900" b="1" dirty="0" smtClean="0">
                <a:solidFill>
                  <a:prstClr val="black"/>
                </a:solidFill>
              </a:rPr>
              <a:t>mukaan, miten </a:t>
            </a:r>
            <a:r>
              <a:rPr lang="fi-FI" sz="900" b="1" dirty="0">
                <a:solidFill>
                  <a:prstClr val="black"/>
                </a:solidFill>
              </a:rPr>
              <a:t>tuloksia on hyödynnetty ja mihin kehittämistyö on johtanut.</a:t>
            </a:r>
          </a:p>
        </p:txBody>
      </p:sp>
      <p:sp>
        <p:nvSpPr>
          <p:cNvPr id="9" name="Suorakulmio 8"/>
          <p:cNvSpPr/>
          <p:nvPr/>
        </p:nvSpPr>
        <p:spPr>
          <a:xfrm>
            <a:off x="4250470" y="699542"/>
            <a:ext cx="1008112" cy="272120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OSALLISUUS STRATEGIANA</a:t>
            </a:r>
          </a:p>
          <a:p>
            <a:pPr lvl="0"/>
            <a:endParaRPr lang="fi-FI" sz="900" b="1" dirty="0" smtClean="0">
              <a:solidFill>
                <a:prstClr val="black"/>
              </a:solidFill>
            </a:endParaRPr>
          </a:p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Asiakkaat, </a:t>
            </a:r>
            <a:r>
              <a:rPr lang="fi-FI" sz="900" b="1" dirty="0" err="1" smtClean="0">
                <a:solidFill>
                  <a:prstClr val="black"/>
                </a:solidFill>
              </a:rPr>
              <a:t>vapaaehtois</a:t>
            </a:r>
            <a:r>
              <a:rPr lang="fi-FI" sz="900" b="1" dirty="0" smtClean="0">
                <a:solidFill>
                  <a:prstClr val="black"/>
                </a:solidFill>
              </a:rPr>
              <a:t>-, </a:t>
            </a:r>
            <a:r>
              <a:rPr lang="fi-FI" sz="900" b="1" dirty="0" err="1" smtClean="0">
                <a:solidFill>
                  <a:prstClr val="black"/>
                </a:solidFill>
              </a:rPr>
              <a:t>vertais</a:t>
            </a:r>
            <a:r>
              <a:rPr lang="fi-FI" sz="900" b="1" dirty="0" smtClean="0">
                <a:solidFill>
                  <a:prstClr val="black"/>
                </a:solidFill>
              </a:rPr>
              <a:t>- ja kokemustoimijat  ovat mukana toiminnan suunnittelu-</a:t>
            </a:r>
            <a:r>
              <a:rPr lang="fi-FI" sz="900" b="1" dirty="0">
                <a:solidFill>
                  <a:prstClr val="black"/>
                </a:solidFill>
              </a:rPr>
              <a:t>, kehittämis- ja </a:t>
            </a:r>
            <a:r>
              <a:rPr lang="fi-FI" sz="900" b="1" dirty="0" smtClean="0">
                <a:solidFill>
                  <a:prstClr val="black"/>
                </a:solidFill>
              </a:rPr>
              <a:t>arviointi-tehtävissä.</a:t>
            </a:r>
          </a:p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 </a:t>
            </a:r>
            <a:endParaRPr lang="fi-FI" sz="900" b="1" dirty="0">
              <a:solidFill>
                <a:prstClr val="black"/>
              </a:solidFill>
            </a:endParaRPr>
          </a:p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Lisäksi he toimivat </a:t>
            </a:r>
            <a:r>
              <a:rPr lang="fi-FI" sz="900" b="1" dirty="0">
                <a:solidFill>
                  <a:prstClr val="black"/>
                </a:solidFill>
              </a:rPr>
              <a:t>erilaisissa neuvonta- ja tukitehtävissä. </a:t>
            </a:r>
          </a:p>
        </p:txBody>
      </p:sp>
      <p:sp>
        <p:nvSpPr>
          <p:cNvPr id="10" name="Suorakulmio 9"/>
          <p:cNvSpPr/>
          <p:nvPr/>
        </p:nvSpPr>
        <p:spPr>
          <a:xfrm>
            <a:off x="5562885" y="97308"/>
            <a:ext cx="1120572" cy="32665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OSALLISUUS TOIMINTA-KULTTUURINA</a:t>
            </a:r>
          </a:p>
          <a:p>
            <a:pPr lvl="0"/>
            <a:endParaRPr lang="fi-FI" sz="900" b="1" dirty="0" smtClean="0">
              <a:solidFill>
                <a:prstClr val="black"/>
              </a:solidFill>
            </a:endParaRPr>
          </a:p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Asiakas-palautteet </a:t>
            </a:r>
            <a:r>
              <a:rPr lang="fi-FI" sz="900" b="1" dirty="0">
                <a:solidFill>
                  <a:prstClr val="black"/>
                </a:solidFill>
              </a:rPr>
              <a:t>ja </a:t>
            </a:r>
            <a:r>
              <a:rPr lang="fi-FI" sz="900" b="1" dirty="0" smtClean="0">
                <a:solidFill>
                  <a:prstClr val="black"/>
                </a:solidFill>
              </a:rPr>
              <a:t>se, miten </a:t>
            </a:r>
            <a:r>
              <a:rPr lang="fi-FI" sz="900" b="1" dirty="0">
                <a:solidFill>
                  <a:prstClr val="black"/>
                </a:solidFill>
              </a:rPr>
              <a:t>palautteet ovat muuttaneet </a:t>
            </a:r>
            <a:r>
              <a:rPr lang="fi-FI" sz="900" b="1" dirty="0" smtClean="0">
                <a:solidFill>
                  <a:prstClr val="black"/>
                </a:solidFill>
              </a:rPr>
              <a:t>toimintaa</a:t>
            </a:r>
            <a:r>
              <a:rPr lang="fi-FI" sz="900" b="1" dirty="0">
                <a:solidFill>
                  <a:prstClr val="black"/>
                </a:solidFill>
              </a:rPr>
              <a:t> </a:t>
            </a:r>
            <a:r>
              <a:rPr lang="fi-FI" sz="900" b="1" dirty="0" smtClean="0">
                <a:solidFill>
                  <a:prstClr val="black"/>
                </a:solidFill>
              </a:rPr>
              <a:t>ovat helposti löydettävissä.</a:t>
            </a:r>
            <a:endParaRPr lang="fi-FI" sz="900" b="1" dirty="0">
              <a:solidFill>
                <a:prstClr val="black"/>
              </a:solidFill>
            </a:endParaRPr>
          </a:p>
          <a:p>
            <a:pPr lvl="0"/>
            <a:endParaRPr lang="fi-FI" sz="900" b="1" dirty="0">
              <a:solidFill>
                <a:prstClr val="black"/>
              </a:solidFill>
            </a:endParaRPr>
          </a:p>
          <a:p>
            <a:pPr lvl="0"/>
            <a:r>
              <a:rPr lang="fi-FI" sz="900" b="1" dirty="0" smtClean="0">
                <a:solidFill>
                  <a:prstClr val="black"/>
                </a:solidFill>
              </a:rPr>
              <a:t>Asiakas osallistuu </a:t>
            </a:r>
            <a:r>
              <a:rPr lang="fi-FI" sz="900" b="1" dirty="0">
                <a:solidFill>
                  <a:prstClr val="black"/>
                </a:solidFill>
              </a:rPr>
              <a:t>ja </a:t>
            </a:r>
            <a:r>
              <a:rPr lang="fi-FI" sz="900" b="1" dirty="0" smtClean="0">
                <a:solidFill>
                  <a:prstClr val="black"/>
                </a:solidFill>
              </a:rPr>
              <a:t>vaikuttaa </a:t>
            </a:r>
            <a:r>
              <a:rPr lang="fi-FI" sz="900" b="1" dirty="0">
                <a:solidFill>
                  <a:prstClr val="black"/>
                </a:solidFill>
              </a:rPr>
              <a:t>monipuolisesti antamalla palautetta, tekemällä aloitteita, osallistumalla </a:t>
            </a:r>
            <a:r>
              <a:rPr lang="fi-FI" sz="900" b="1" dirty="0" smtClean="0">
                <a:solidFill>
                  <a:prstClr val="black"/>
                </a:solidFill>
              </a:rPr>
              <a:t>keskustelu-tilaisuuksiin </a:t>
            </a:r>
            <a:r>
              <a:rPr lang="fi-FI" sz="900" b="1" dirty="0">
                <a:solidFill>
                  <a:prstClr val="black"/>
                </a:solidFill>
              </a:rPr>
              <a:t>ja </a:t>
            </a:r>
            <a:r>
              <a:rPr lang="fi-FI" sz="900" b="1" dirty="0" smtClean="0">
                <a:solidFill>
                  <a:prstClr val="black"/>
                </a:solidFill>
              </a:rPr>
              <a:t>työryhmiin.</a:t>
            </a:r>
            <a:endParaRPr lang="fi-FI" sz="900" b="1" dirty="0">
              <a:solidFill>
                <a:prstClr val="black"/>
              </a:solidFill>
            </a:endParaRPr>
          </a:p>
        </p:txBody>
      </p:sp>
      <p:sp>
        <p:nvSpPr>
          <p:cNvPr id="11" name="Pyöristetty kuvatekstisuorakulmio 10"/>
          <p:cNvSpPr/>
          <p:nvPr/>
        </p:nvSpPr>
        <p:spPr>
          <a:xfrm>
            <a:off x="82971" y="3881589"/>
            <a:ext cx="1218291" cy="864096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i-FI" sz="900" b="1" dirty="0">
                <a:solidFill>
                  <a:prstClr val="black"/>
                </a:solidFill>
              </a:rPr>
              <a:t>Asiakaspalaute on enemmän kuin hymynaama tai </a:t>
            </a:r>
            <a:r>
              <a:rPr lang="fi-FI" sz="900" b="1" dirty="0" smtClean="0">
                <a:solidFill>
                  <a:prstClr val="black"/>
                </a:solidFill>
              </a:rPr>
              <a:t>palauteautomaatti.</a:t>
            </a:r>
            <a:endParaRPr lang="fi-FI" sz="900" dirty="0">
              <a:solidFill>
                <a:prstClr val="black"/>
              </a:solidFill>
            </a:endParaRPr>
          </a:p>
        </p:txBody>
      </p:sp>
      <p:sp>
        <p:nvSpPr>
          <p:cNvPr id="12" name="Pyöristetty kuvatekstisuorakulmio 11"/>
          <p:cNvSpPr/>
          <p:nvPr/>
        </p:nvSpPr>
        <p:spPr>
          <a:xfrm>
            <a:off x="1444951" y="3773044"/>
            <a:ext cx="1192357" cy="779159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i-FI" sz="900" b="1" dirty="0">
                <a:solidFill>
                  <a:prstClr val="black"/>
                </a:solidFill>
              </a:rPr>
              <a:t>Vuorovaikutus on kaksisuuntaista ja </a:t>
            </a:r>
            <a:r>
              <a:rPr lang="fi-FI" sz="900" b="1" dirty="0" smtClean="0">
                <a:solidFill>
                  <a:prstClr val="black"/>
                </a:solidFill>
              </a:rPr>
              <a:t>asiakasta kuunnellaan aidosti.</a:t>
            </a:r>
            <a:endParaRPr lang="fi-FI" sz="900" b="1" dirty="0">
              <a:solidFill>
                <a:prstClr val="black"/>
              </a:solidFill>
            </a:endParaRPr>
          </a:p>
        </p:txBody>
      </p:sp>
      <p:sp>
        <p:nvSpPr>
          <p:cNvPr id="13" name="Pyöristetty kuvatekstisuorakulmio 12"/>
          <p:cNvSpPr/>
          <p:nvPr/>
        </p:nvSpPr>
        <p:spPr>
          <a:xfrm>
            <a:off x="4151321" y="3514208"/>
            <a:ext cx="1192357" cy="734761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i-FI" sz="900" b="1" dirty="0" smtClean="0">
                <a:solidFill>
                  <a:prstClr val="black"/>
                </a:solidFill>
              </a:rPr>
              <a:t>Asiakasymmärrys on vahva. Ollaan</a:t>
            </a:r>
            <a:endParaRPr lang="fi-FI" sz="900" b="1" dirty="0">
              <a:solidFill>
                <a:prstClr val="black"/>
              </a:solidFill>
            </a:endParaRPr>
          </a:p>
          <a:p>
            <a:pPr lvl="0" algn="ctr"/>
            <a:r>
              <a:rPr lang="fi-FI" sz="900" b="1" dirty="0" smtClean="0">
                <a:solidFill>
                  <a:prstClr val="black"/>
                </a:solidFill>
              </a:rPr>
              <a:t>asiakkaan asialla.</a:t>
            </a:r>
            <a:endParaRPr lang="fi-FI" sz="900" b="1" dirty="0">
              <a:solidFill>
                <a:prstClr val="black"/>
              </a:solidFill>
            </a:endParaRPr>
          </a:p>
        </p:txBody>
      </p:sp>
      <p:sp>
        <p:nvSpPr>
          <p:cNvPr id="14" name="Pyöristetty kuvatekstisuorakulmio 13"/>
          <p:cNvSpPr/>
          <p:nvPr/>
        </p:nvSpPr>
        <p:spPr>
          <a:xfrm>
            <a:off x="2758497" y="3688969"/>
            <a:ext cx="1192357" cy="664967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i-FI" sz="900" b="1" dirty="0" smtClean="0">
                <a:solidFill>
                  <a:prstClr val="black"/>
                </a:solidFill>
              </a:rPr>
              <a:t>Asioiden </a:t>
            </a:r>
            <a:r>
              <a:rPr lang="fi-FI" sz="900" b="1" dirty="0">
                <a:solidFill>
                  <a:prstClr val="black"/>
                </a:solidFill>
              </a:rPr>
              <a:t>etenemistä </a:t>
            </a:r>
            <a:r>
              <a:rPr lang="fi-FI" sz="900" b="1" dirty="0" smtClean="0">
                <a:solidFill>
                  <a:prstClr val="black"/>
                </a:solidFill>
              </a:rPr>
              <a:t>saa </a:t>
            </a:r>
            <a:r>
              <a:rPr lang="fi-FI" sz="900" b="1" dirty="0">
                <a:solidFill>
                  <a:prstClr val="black"/>
                </a:solidFill>
              </a:rPr>
              <a:t>tietoa ja </a:t>
            </a:r>
            <a:r>
              <a:rPr lang="fi-FI" sz="900" b="1" dirty="0" smtClean="0">
                <a:solidFill>
                  <a:prstClr val="black"/>
                </a:solidFill>
              </a:rPr>
              <a:t>palautetta.</a:t>
            </a:r>
            <a:endParaRPr lang="fi-FI" sz="900" b="1" dirty="0">
              <a:solidFill>
                <a:prstClr val="black"/>
              </a:solidFill>
            </a:endParaRPr>
          </a:p>
        </p:txBody>
      </p:sp>
      <p:sp>
        <p:nvSpPr>
          <p:cNvPr id="15" name="Pyöristetty kuvatekstisuorakulmio 14"/>
          <p:cNvSpPr/>
          <p:nvPr/>
        </p:nvSpPr>
        <p:spPr>
          <a:xfrm>
            <a:off x="5491100" y="3423943"/>
            <a:ext cx="1192357" cy="530051"/>
          </a:xfrm>
          <a:prstGeom prst="wedgeRound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fi-FI" sz="900" b="1" dirty="0">
                <a:solidFill>
                  <a:prstClr val="black"/>
                </a:solidFill>
              </a:rPr>
              <a:t>Osallisuus </a:t>
            </a:r>
            <a:r>
              <a:rPr lang="fi-FI" sz="900" b="1" dirty="0" smtClean="0">
                <a:solidFill>
                  <a:prstClr val="black"/>
                </a:solidFill>
              </a:rPr>
              <a:t>on osa perustoimintaa.</a:t>
            </a:r>
            <a:endParaRPr lang="fi-FI" sz="900" b="1" dirty="0">
              <a:solidFill>
                <a:prstClr val="black"/>
              </a:solidFill>
            </a:endParaRPr>
          </a:p>
        </p:txBody>
      </p:sp>
      <p:sp>
        <p:nvSpPr>
          <p:cNvPr id="5" name="Tekstiruutu 4"/>
          <p:cNvSpPr txBox="1"/>
          <p:nvPr/>
        </p:nvSpPr>
        <p:spPr>
          <a:xfrm>
            <a:off x="4146033" y="4811852"/>
            <a:ext cx="3307118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" dirty="0" smtClean="0"/>
              <a:t>Asiakasosallisuuden portaat, Maakunta- ja SOTE-uudistus</a:t>
            </a:r>
            <a:endParaRPr lang="fi-FI" sz="600" dirty="0"/>
          </a:p>
        </p:txBody>
      </p:sp>
    </p:spTree>
    <p:extLst>
      <p:ext uri="{BB962C8B-B14F-4D97-AF65-F5344CB8AC3E}">
        <p14:creationId xmlns:p14="http://schemas.microsoft.com/office/powerpoint/2010/main" val="4257938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5</a:t>
            </a:fld>
            <a:endParaRPr lang="fi-FI"/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835490"/>
              </p:ext>
            </p:extLst>
          </p:nvPr>
        </p:nvGraphicFramePr>
        <p:xfrm>
          <a:off x="0" y="-1"/>
          <a:ext cx="6862613" cy="4840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62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9668">
                <a:tc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2400" dirty="0" smtClean="0">
                          <a:latin typeface="+mj-lt"/>
                        </a:rPr>
                        <a:t>Asiakaspalaute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2147442"/>
                  </a:ext>
                </a:extLst>
              </a:tr>
              <a:tr h="1526019"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dirty="0" smtClean="0">
                          <a:solidFill>
                            <a:schemeClr val="tx1"/>
                          </a:solidFill>
                          <a:effectLst/>
                        </a:rPr>
                        <a:t>Asiakaspalaute muodostuu palveluiden käyttöön liittyvistä asiakastyytyväisyyskyselyistä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  <a:effectLst/>
                        </a:rPr>
                        <a:t>palauteautomaatti- ja tekstiviestikyselyt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  <a:effectLst/>
                        </a:rPr>
                        <a:t>strukturoidut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kyselyt</a:t>
                      </a:r>
                      <a:endParaRPr lang="fi-FI" sz="10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  <a:effectLst/>
                        </a:rPr>
                        <a:t>avoimet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  <a:effectLst/>
                        </a:rPr>
                        <a:t>palautteet 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dirty="0" smtClean="0">
                          <a:solidFill>
                            <a:schemeClr val="tx1"/>
                          </a:solidFill>
                          <a:effectLst/>
                        </a:rPr>
                        <a:t>Palautteen antamisen tulee olla mahdollisimman helppoa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  <a:effectLst/>
                        </a:rPr>
                        <a:t>edellyttää erilaisten tapojen tarjoamista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  <a:effectLst/>
                        </a:rPr>
                        <a:t>palautteen antamiseen aktiivista markkinointia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dirty="0" smtClean="0">
                          <a:solidFill>
                            <a:schemeClr val="tx1"/>
                          </a:solidFill>
                          <a:effectLst/>
                        </a:rPr>
                        <a:t>Palautteiden keruuta ja käsittelyä varten tulee olla sovittu asiakaspalautejärjestelmä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  <a:effectLst/>
                        </a:rPr>
                        <a:t>sovitut toimintatavat, johon kuuluvat palautteen keruu</a:t>
                      </a:r>
                      <a:r>
                        <a:rPr lang="fi-FI" sz="10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ja</a:t>
                      </a:r>
                      <a:r>
                        <a:rPr lang="fi-FI" sz="1000" b="0" dirty="0" smtClean="0">
                          <a:solidFill>
                            <a:schemeClr val="tx1"/>
                          </a:solidFill>
                          <a:effectLst/>
                        </a:rPr>
                        <a:t> käsittely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dirty="0" smtClean="0">
                          <a:solidFill>
                            <a:schemeClr val="tx1"/>
                          </a:solidFill>
                          <a:effectLst/>
                        </a:rPr>
                        <a:t>tulosaineiston raportointi ja tilastointi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553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1" u="sng" baseline="0" dirty="0" smtClean="0">
                          <a:solidFill>
                            <a:srgbClr val="FF0000"/>
                          </a:solidFill>
                        </a:rPr>
                        <a:t>Asiakaspalaute </a:t>
                      </a:r>
                      <a:r>
                        <a:rPr lang="fi-FI" sz="1000" b="1" u="sng" baseline="0" dirty="0" err="1" smtClean="0">
                          <a:solidFill>
                            <a:srgbClr val="FF0000"/>
                          </a:solidFill>
                        </a:rPr>
                        <a:t>KYSissä</a:t>
                      </a:r>
                      <a:endParaRPr lang="fi-FI" sz="1000" b="1" u="sng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Asiakaspalautetta kerätään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yleisellä potilaspalautekyselyllä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hoitosensitiivisellä asiakastyytyväisyyskyselyllä (HSAT)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potilaan suullisesti antamalla avoimella palautteella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KYSin Internet –sivuston ”Avoin palaute” -linkin kautta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Asiakastyytyväisyyskyselyihin on mahdollista vastata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potilaspalautepäätteellä</a:t>
                      </a:r>
                      <a:r>
                        <a:rPr lang="fi-FI" sz="1000" b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poliklinikkakäynnin yhteydessä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tabletti -laitteella </a:t>
                      </a:r>
                      <a:r>
                        <a:rPr lang="fi-FI" sz="1000" b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vuodeosastohoidosta kotiutumisen yhteydessä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Saadut palautteet käsitellään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ensisijaisesti palautteen saaneessa yksikössä, mutta myös KYS-tasoisia yhteenvetoja on mahdollista tehdä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Asiakaspalautteen kehittämisen tavoitteet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Palautepäätteet</a:t>
                      </a:r>
                      <a:r>
                        <a:rPr lang="fi-FI" sz="1000" b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otetaan vakiintuneeksi toimintatavaksi asiakastyytyväisyyden keräämisessä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1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Avoin palaute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suunnitellaan ja kehitetään palautteen keruu, käsittely, raportointi ja tilastointi</a:t>
                      </a:r>
                    </a:p>
                    <a:p>
                      <a:pPr marL="628650" marR="0" lvl="1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u="non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yksittäisen asiakkaan palautteeseen vastaaminen, mikäli hän sitä toivoo</a:t>
                      </a:r>
                      <a:endParaRPr lang="fi-FI" sz="1000" b="1" u="sng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68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Asiakaspalautteen tulokset ja tehdyt toimenpiteet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6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16632" y="1218010"/>
            <a:ext cx="4320480" cy="3657996"/>
          </a:xfrm>
        </p:spPr>
        <p:txBody>
          <a:bodyPr>
            <a:normAutofit fontScale="77500" lnSpcReduction="20000"/>
          </a:bodyPr>
          <a:lstStyle/>
          <a:p>
            <a:endParaRPr lang="fi-FI" sz="1400" dirty="0" smtClean="0"/>
          </a:p>
          <a:p>
            <a:r>
              <a:rPr lang="fi-FI" sz="1400" dirty="0" smtClean="0"/>
              <a:t>Potilaspalautepäätteiden käyttöönotto, </a:t>
            </a:r>
            <a:r>
              <a:rPr lang="fi-FI" sz="1400" dirty="0"/>
              <a:t>kyselyn </a:t>
            </a:r>
            <a:r>
              <a:rPr lang="fi-FI" sz="1400" dirty="0" smtClean="0"/>
              <a:t>lyhentäminen </a:t>
            </a:r>
            <a:r>
              <a:rPr lang="fi-FI" sz="1400" dirty="0"/>
              <a:t>ja </a:t>
            </a:r>
            <a:r>
              <a:rPr lang="fi-FI" sz="1400" dirty="0" smtClean="0"/>
              <a:t>aktiivinen markkinointi on kasvattanut </a:t>
            </a:r>
            <a:r>
              <a:rPr lang="fi-FI" sz="1400" dirty="0"/>
              <a:t>vastausten määrä </a:t>
            </a:r>
            <a:r>
              <a:rPr lang="fi-FI" sz="1400" dirty="0" smtClean="0"/>
              <a:t>monikertaisesti </a:t>
            </a:r>
            <a:r>
              <a:rPr lang="fi-FI" sz="1400" dirty="0"/>
              <a:t>aikaisemmasta</a:t>
            </a:r>
          </a:p>
          <a:p>
            <a:endParaRPr lang="fi-FI" sz="1400" dirty="0" smtClean="0"/>
          </a:p>
          <a:p>
            <a:r>
              <a:rPr lang="fi-FI" sz="1400" dirty="0" smtClean="0"/>
              <a:t>Potilaspalautepäätteellä </a:t>
            </a:r>
            <a:r>
              <a:rPr lang="fi-FI" sz="1400" dirty="0"/>
              <a:t>saatu numeraalinen arvio </a:t>
            </a:r>
            <a:r>
              <a:rPr lang="fi-FI" sz="1400" dirty="0" smtClean="0"/>
              <a:t>on erinomaisella tasolla </a:t>
            </a:r>
            <a:r>
              <a:rPr lang="fi-FI" sz="1400" dirty="0"/>
              <a:t>ja suositeltavuusindeksin (</a:t>
            </a:r>
            <a:r>
              <a:rPr lang="fi-FI" sz="1400" dirty="0" smtClean="0"/>
              <a:t>NPS – luku ”Voin </a:t>
            </a:r>
            <a:r>
              <a:rPr lang="fi-FI" sz="1400" dirty="0"/>
              <a:t>suositella Kuopion yliopistollista sairaalaa hoitopaikkana myös </a:t>
            </a:r>
            <a:r>
              <a:rPr lang="fi-FI" sz="1400" dirty="0" smtClean="0"/>
              <a:t>muille”) tulos on yli 75</a:t>
            </a:r>
          </a:p>
          <a:p>
            <a:endParaRPr lang="fi-FI" sz="1400" dirty="0" smtClean="0"/>
          </a:p>
          <a:p>
            <a:r>
              <a:rPr lang="fi-FI" sz="1400" dirty="0" smtClean="0"/>
              <a:t>Avoimen palautteet ovat merkittävässä </a:t>
            </a:r>
            <a:r>
              <a:rPr lang="fi-FI" sz="1400" dirty="0"/>
              <a:t>roolissa kehittämiskohteiden </a:t>
            </a:r>
            <a:r>
              <a:rPr lang="fi-FI" sz="1400" dirty="0" smtClean="0"/>
              <a:t>kartoituksessa. Keskisimmiksi kehittämiskohteeksi ovat nousseet: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300" dirty="0" smtClean="0"/>
              <a:t>Kohtelu ja vuorovaikutus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300" dirty="0" smtClean="0"/>
              <a:t>Aikataulut ja jonotusajat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300" dirty="0" smtClean="0"/>
              <a:t>Viestintä ja yhteydenpito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300" dirty="0" smtClean="0"/>
              <a:t>Saadun tiedon ymmärrettävyys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300" dirty="0" smtClean="0"/>
              <a:t>Lääkitysten sivuvaikutuksista kertominen</a:t>
            </a:r>
          </a:p>
          <a:p>
            <a:pPr marL="57150" indent="0">
              <a:buNone/>
            </a:pPr>
            <a:endParaRPr lang="fi-FI" sz="1400" dirty="0" smtClean="0"/>
          </a:p>
          <a:p>
            <a:pPr indent="-285750"/>
            <a:r>
              <a:rPr lang="fi-FI" sz="1400" dirty="0" smtClean="0"/>
              <a:t>Asiakaspalautteen pohjalta tehdyt keskeiset muutokset vuonna 2018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300" dirty="0" smtClean="0"/>
              <a:t>Opasteiden uusiminen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300" dirty="0" smtClean="0"/>
              <a:t>Aulapalveluiden kehittäminen</a:t>
            </a:r>
          </a:p>
          <a:p>
            <a:pPr lvl="1"/>
            <a:endParaRPr lang="fi-FI" sz="1200" dirty="0"/>
          </a:p>
          <a:p>
            <a:pPr lvl="1"/>
            <a:endParaRPr lang="fi-FI" sz="1200" dirty="0" smtClean="0"/>
          </a:p>
          <a:p>
            <a:pPr lvl="1"/>
            <a:endParaRPr lang="fi-FI" sz="1200" dirty="0" smtClean="0"/>
          </a:p>
          <a:p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5104" y="1923678"/>
            <a:ext cx="2387343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5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80728" y="483518"/>
            <a:ext cx="2489818" cy="857250"/>
          </a:xfrm>
        </p:spPr>
        <p:txBody>
          <a:bodyPr>
            <a:normAutofit fontScale="90000"/>
          </a:bodyPr>
          <a:lstStyle/>
          <a:p>
            <a:r>
              <a:rPr lang="fi-FI" sz="2000" dirty="0" smtClean="0"/>
              <a:t>Asiakaspalautteiden yhteenveto vuonna 2018</a:t>
            </a:r>
            <a:endParaRPr lang="fi-FI" sz="2000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5418" y="339502"/>
            <a:ext cx="3202582" cy="2238525"/>
          </a:xfrm>
          <a:prstGeom prst="rect">
            <a:avLst/>
          </a:prstGeom>
        </p:spPr>
      </p:pic>
      <p:pic>
        <p:nvPicPr>
          <p:cNvPr id="6" name="Sisällön paikkamerkki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536" y="1779662"/>
            <a:ext cx="3594026" cy="216024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487" y="2658254"/>
            <a:ext cx="3226719" cy="204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9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8</a:t>
            </a:fld>
            <a:endParaRPr lang="fi-FI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962096"/>
              </p:ext>
            </p:extLst>
          </p:nvPr>
        </p:nvGraphicFramePr>
        <p:xfrm>
          <a:off x="11723" y="22860"/>
          <a:ext cx="6846277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46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61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2400" dirty="0" smtClean="0"/>
                        <a:t>Asiakasraatitoiminta</a:t>
                      </a:r>
                      <a:endParaRPr lang="fi-FI" sz="2400" baseline="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2400" baseline="0" dirty="0" smtClean="0"/>
                        <a:t>sairaalatasolla ja </a:t>
                      </a:r>
                      <a:r>
                        <a:rPr lang="fi-FI" sz="2400" dirty="0" smtClean="0"/>
                        <a:t>palvelu- sekä osaamiskeskuksissa</a:t>
                      </a:r>
                      <a:endParaRPr lang="fi-FI" sz="24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228203"/>
                  </a:ext>
                </a:extLst>
              </a:tr>
              <a:tr h="1285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Asiakasraati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tehtävänä on vahvistaa asiakasosallisuutta ja saada palveluiden käyttäjät osallistumaan sekä vaikuttamaan toiminnan suunnitteluun, kehittämiseen ja arviointiin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koostuu 10–20  eri-ikäisestä</a:t>
                      </a:r>
                      <a:r>
                        <a:rPr lang="fi-FI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sairaalan</a:t>
                      </a:r>
                      <a:r>
                        <a:rPr lang="fi-FI" sz="10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palvelun tuntevasta asiakkaista ja heidän läheisiään tai omaisiaan, jotka kokoontuvat saman pöydän äärelle keskustelemaan palveluiden järjestämisestä vastuussa olevien henkilöiden kanssa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antaa palautetta palveluiden laadusta ja tekee ehdotuksia niiden parantamiseksi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täydentää asiantuntijoiden osaamista ja on osa palvelukeskuksen tai osaamiskeskuksen toiminnan suunnittelua, kehittämistä ja arviointia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9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1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Asiakasraatitoiminta KYSissä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Sairaalatasolla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Palvelukeskustasolla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Osaamiskeskustasolla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fi-FI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Asiakasraatitoiminta on käynnistynyt tai on käynnistymässä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Sairaalataso (2016)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Syöpäkeskus (04/2019)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Sydänkeskus (09/2019)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Akuuttihoito (11/2019)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Lasten ja nuorten osaamiskeskus (loppuvuonna 2019)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Neurokeskus (loppuvuonna 2019)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Mielenterveys ja hyvinvointi palvelukeskus (alkuvuonna 2020)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fi-FI" sz="10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POP-UP asiakasraatitoiminta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Lasten oikeuksien päivä </a:t>
                      </a:r>
                      <a:r>
                        <a:rPr lang="fi-FI" sz="10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Matkuksessa</a:t>
                      </a: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11/2019. Kohteena Lasten ja nuorten yksikkö (Uusi Sydän-rakennushanke)</a:t>
                      </a: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fi-FI" sz="1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Sairaalataso ja kaikkia palvelukeskuksia koskettava toiminta. Käynnistyy keväällä 2020.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fi-FI" sz="10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fi-FI" sz="1000" b="1" u="non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Toimintaa ohjaa</a:t>
                      </a:r>
                      <a:endParaRPr lang="fi-FI" sz="1000" b="1" u="none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Asiakasraatitoiminta KYSissä, hallinnollinen ohje (ohje-2019-00078)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i-FI" sz="1000" b="0" u="non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Asiakasraatisopimus (lomakerekisteri 81119-8M)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312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Asiakasraatitoiminnan </a:t>
            </a:r>
            <a:r>
              <a:rPr lang="fi-FI" dirty="0"/>
              <a:t>tulokset ja tehdyt toimenpiteet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E69A5-9A2D-4D1E-AD5E-727D4DF37BEE}" type="datetime1">
              <a:rPr lang="fi-FI" smtClean="0"/>
              <a:t>24.9.2019</a:t>
            </a:fld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53B8F-F37B-4582-A0C4-48C9C6EA476F}" type="slidenum">
              <a:rPr lang="fi-FI" smtClean="0"/>
              <a:t>9</a:t>
            </a:fld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188640" y="1303785"/>
            <a:ext cx="3885390" cy="3600400"/>
          </a:xfrm>
        </p:spPr>
        <p:txBody>
          <a:bodyPr>
            <a:normAutofit fontScale="62500" lnSpcReduction="20000"/>
          </a:bodyPr>
          <a:lstStyle/>
          <a:p>
            <a:r>
              <a:rPr lang="fi-FI" b="1" dirty="0" smtClean="0"/>
              <a:t>Asiakasraatitoiminta on vaikuttanut mm.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KYSin asiakasstrategiaan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KYSin brändiuudistukseen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Miestalo.fi (terveyskyla.fi) sisällön kehittämiseen ja arviointiin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Uusi Sydän-sairaalahankkeeseen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dirty="0" smtClean="0"/>
              <a:t>Potilashuoneen havainnointi ja arviointi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dirty="0" smtClean="0"/>
              <a:t>Taidehankintojen havainnointi ja arviointi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Ajanvarauskirjeestä poliklinikan vastaanotolle –prosessin havainnointi ja arviointi</a:t>
            </a:r>
          </a:p>
          <a:p>
            <a:r>
              <a:rPr lang="fi-FI" b="1" dirty="0" smtClean="0"/>
              <a:t>Mukana eri erikoisalojen kehittämisessä ja suunnittelussa ja arvioinnissa mm.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Sydänpotilaan kokonaisvaltaisen hoito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Syöpäpotilaan hoito ja psykososiaalinen tuki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fi-FI" dirty="0" smtClean="0"/>
              <a:t>Potilaan hoito ensihoidossa</a:t>
            </a:r>
            <a:r>
              <a:rPr lang="fi-FI" dirty="0"/>
              <a:t>, päivystyspoliklinikalla </a:t>
            </a:r>
            <a:r>
              <a:rPr lang="fi-FI" dirty="0" smtClean="0"/>
              <a:t>ja -osastoilla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fi-FI" dirty="0" smtClean="0"/>
              <a:t>kohtaaminen, </a:t>
            </a:r>
            <a:r>
              <a:rPr lang="fi-FI" dirty="0"/>
              <a:t>hoidon tarpeen </a:t>
            </a:r>
            <a:r>
              <a:rPr lang="fi-FI" dirty="0" smtClean="0"/>
              <a:t>arviointi, </a:t>
            </a:r>
            <a:r>
              <a:rPr lang="fi-FI" dirty="0"/>
              <a:t>ikäihmisen, lapsipotilaan tai muun äkillisen sairastumisen tai vamman hoitoon </a:t>
            </a:r>
            <a:r>
              <a:rPr lang="fi-FI" dirty="0" smtClean="0"/>
              <a:t>liittyvät asiat</a:t>
            </a:r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1088" y="2000678"/>
            <a:ext cx="2556126" cy="171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84598"/>
      </p:ext>
    </p:extLst>
  </p:cSld>
  <p:clrMapOvr>
    <a:masterClrMapping/>
  </p:clrMapOvr>
</p:sld>
</file>

<file path=ppt/theme/theme1.xml><?xml version="1.0" encoding="utf-8"?>
<a:theme xmlns:a="http://schemas.openxmlformats.org/drawingml/2006/main" name="Esitysmalli_2016">
  <a:themeElements>
    <a:clrScheme name="KYSväri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5EB6E4"/>
      </a:accent1>
      <a:accent2>
        <a:srgbClr val="FECB00"/>
      </a:accent2>
      <a:accent3>
        <a:srgbClr val="C60C30"/>
      </a:accent3>
      <a:accent4>
        <a:srgbClr val="1E1E1E"/>
      </a:accent4>
      <a:accent5>
        <a:srgbClr val="0066CC"/>
      </a:accent5>
      <a:accent6>
        <a:srgbClr val="7E7E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YS esitysmalli 2">
  <a:themeElements>
    <a:clrScheme name="KYSväri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5EB6E4"/>
      </a:accent1>
      <a:accent2>
        <a:srgbClr val="FECB00"/>
      </a:accent2>
      <a:accent3>
        <a:srgbClr val="C60C30"/>
      </a:accent3>
      <a:accent4>
        <a:srgbClr val="1E1E1E"/>
      </a:accent4>
      <a:accent5>
        <a:srgbClr val="0066CC"/>
      </a:accent5>
      <a:accent6>
        <a:srgbClr val="7E7E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YS esitysmalli 3">
  <a:themeElements>
    <a:clrScheme name="KYSväri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5EB6E4"/>
      </a:accent1>
      <a:accent2>
        <a:srgbClr val="FECB00"/>
      </a:accent2>
      <a:accent3>
        <a:srgbClr val="C60C30"/>
      </a:accent3>
      <a:accent4>
        <a:srgbClr val="1E1E1E"/>
      </a:accent4>
      <a:accent5>
        <a:srgbClr val="0066CC"/>
      </a:accent5>
      <a:accent6>
        <a:srgbClr val="7E7E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YS esitysmalli 4">
  <a:themeElements>
    <a:clrScheme name="KYSväri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5EB6E4"/>
      </a:accent1>
      <a:accent2>
        <a:srgbClr val="FECB00"/>
      </a:accent2>
      <a:accent3>
        <a:srgbClr val="C60C30"/>
      </a:accent3>
      <a:accent4>
        <a:srgbClr val="1E1E1E"/>
      </a:accent4>
      <a:accent5>
        <a:srgbClr val="0066CC"/>
      </a:accent5>
      <a:accent6>
        <a:srgbClr val="7E7E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YS esitysmalli englanti 5">
  <a:themeElements>
    <a:clrScheme name="KYSväri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5EB6E4"/>
      </a:accent1>
      <a:accent2>
        <a:srgbClr val="FECB00"/>
      </a:accent2>
      <a:accent3>
        <a:srgbClr val="C60C30"/>
      </a:accent3>
      <a:accent4>
        <a:srgbClr val="1E1E1E"/>
      </a:accent4>
      <a:accent5>
        <a:srgbClr val="0066CC"/>
      </a:accent5>
      <a:accent6>
        <a:srgbClr val="7E7E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KYS esitysmalli 1">
  <a:themeElements>
    <a:clrScheme name="KYSväri">
      <a:dk1>
        <a:sysClr val="windowText" lastClr="000000"/>
      </a:dk1>
      <a:lt1>
        <a:sysClr val="window" lastClr="FFFFFF"/>
      </a:lt1>
      <a:dk2>
        <a:srgbClr val="7F7F7F"/>
      </a:dk2>
      <a:lt2>
        <a:srgbClr val="EEECE1"/>
      </a:lt2>
      <a:accent1>
        <a:srgbClr val="5EB6E4"/>
      </a:accent1>
      <a:accent2>
        <a:srgbClr val="FECB00"/>
      </a:accent2>
      <a:accent3>
        <a:srgbClr val="C60C30"/>
      </a:accent3>
      <a:accent4>
        <a:srgbClr val="1E1E1E"/>
      </a:accent4>
      <a:accent5>
        <a:srgbClr val="0066CC"/>
      </a:accent5>
      <a:accent6>
        <a:srgbClr val="7E7E7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malli_2016" id="{0F5C09FE-3FC6-4E92-AC5C-391EEEF74997}" vid="{2AC6CA8C-AC55-4538-B12B-53109A472654}"/>
    </a:ext>
  </a:extLst>
</a:theme>
</file>

<file path=ppt/theme/theme7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Esitysmalli_2016</Template>
  <TotalTime>3025</TotalTime>
  <Words>1223</Words>
  <Application>Microsoft Office PowerPoint</Application>
  <PresentationFormat>Mukautettu</PresentationFormat>
  <Paragraphs>248</Paragraphs>
  <Slides>15</Slides>
  <Notes>1</Notes>
  <HiddenSlides>0</HiddenSlides>
  <MMClips>1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6</vt:i4>
      </vt:variant>
      <vt:variant>
        <vt:lpstr>Dian otsikot</vt:lpstr>
      </vt:variant>
      <vt:variant>
        <vt:i4>15</vt:i4>
      </vt:variant>
    </vt:vector>
  </HeadingPairs>
  <TitlesOfParts>
    <vt:vector size="24" baseType="lpstr">
      <vt:lpstr>Arial</vt:lpstr>
      <vt:lpstr>Calibri</vt:lpstr>
      <vt:lpstr>Wingdings</vt:lpstr>
      <vt:lpstr>Esitysmalli_2016</vt:lpstr>
      <vt:lpstr>KYS esitysmalli 2</vt:lpstr>
      <vt:lpstr>KYS esitysmalli 3</vt:lpstr>
      <vt:lpstr>KYS esitysmalli 4</vt:lpstr>
      <vt:lpstr>KYS esitysmalli englanti 5</vt:lpstr>
      <vt:lpstr>KYS esitysmalli 1</vt:lpstr>
      <vt:lpstr>ASIAKASLÄHTÖINEN TOIMINTA KYSissä </vt:lpstr>
      <vt:lpstr>Asiakkuustoimintaohjelman osa-alueet</vt:lpstr>
      <vt:lpstr>Asiakaskeskeisestä kehittämisestä  asiakaslähtöiseen kehittämiseen </vt:lpstr>
      <vt:lpstr> Asiakasosallisuus osaksi sairaalan toimintakulttuuria </vt:lpstr>
      <vt:lpstr>PowerPoint-esitys</vt:lpstr>
      <vt:lpstr>Asiakaspalautteen tulokset ja tehdyt toimenpiteet</vt:lpstr>
      <vt:lpstr>Asiakaspalautteiden yhteenveto vuonna 2018</vt:lpstr>
      <vt:lpstr>PowerPoint-esitys</vt:lpstr>
      <vt:lpstr>Asiakasraatitoiminnan tulokset ja tehdyt toimenpiteet</vt:lpstr>
      <vt:lpstr>PowerPoint-esitys</vt:lpstr>
      <vt:lpstr>OLKA-toiminnan tulokset ja tehdyt toimenpiteet</vt:lpstr>
      <vt:lpstr>PowerPoint-esitys</vt:lpstr>
      <vt:lpstr>Kokemustoiminnan tulokset ja tehdyt toimenpiteet</vt:lpstr>
      <vt:lpstr>PowerPoint-esitys</vt:lpstr>
      <vt:lpstr> KYSin toimintaa ohjaa asiakas- ja potilaslähtöisyys.  Tämä tarkoittaa sitä, että asiakkaita ja potilaita kuunnellaan tarkasti.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Ålander Merja</dc:creator>
  <dc:description>PowerPOint esitysmalli</dc:description>
  <cp:lastModifiedBy>Miettinen Merja - 1030P</cp:lastModifiedBy>
  <cp:revision>204</cp:revision>
  <dcterms:created xsi:type="dcterms:W3CDTF">2018-03-28T05:18:26Z</dcterms:created>
  <dcterms:modified xsi:type="dcterms:W3CDTF">2019-09-24T06:37:18Z</dcterms:modified>
</cp:coreProperties>
</file>