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84" r:id="rId5"/>
  </p:sldIdLst>
  <p:sldSz cx="12192000" cy="6858000"/>
  <p:notesSz cx="6797675" cy="99282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33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B65D5-E0BD-4B4C-ADB0-E84FC7323AC5}" type="datetimeFigureOut">
              <a:rPr lang="fi-FI" smtClean="0"/>
              <a:t>27.11.2019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94B55-4389-462B-87F4-9FC3E25F57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9248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1" y="6018784"/>
            <a:ext cx="1926400" cy="753600"/>
          </a:xfrm>
          <a:prstGeom prst="rect">
            <a:avLst/>
          </a:prstGeom>
        </p:spPr>
      </p:pic>
      <p:pic>
        <p:nvPicPr>
          <p:cNvPr id="4" name="Kuva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905" y="0"/>
            <a:ext cx="12221809" cy="5138064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719405" y="1028746"/>
            <a:ext cx="5280587" cy="2400265"/>
          </a:xfrm>
        </p:spPr>
        <p:txBody>
          <a:bodyPr anchor="b">
            <a:normAutofit/>
          </a:bodyPr>
          <a:lstStyle>
            <a:lvl1pPr algn="l">
              <a:defRPr sz="5333" b="1">
                <a:solidFill>
                  <a:srgbClr val="87878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Otsikko tähän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719405" y="3525020"/>
            <a:ext cx="5280587" cy="1440161"/>
          </a:xfrm>
        </p:spPr>
        <p:txBody>
          <a:bodyPr>
            <a:normAutofit/>
          </a:bodyPr>
          <a:lstStyle>
            <a:lvl1pPr marL="0" indent="0" algn="l">
              <a:buNone/>
              <a:defRPr sz="2133" b="0">
                <a:solidFill>
                  <a:srgbClr val="87878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Alaotsikko tähän</a:t>
            </a: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9857" y="5973459"/>
            <a:ext cx="1017131" cy="720000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527" y="6069384"/>
            <a:ext cx="742820" cy="768000"/>
          </a:xfrm>
          <a:prstGeom prst="rect">
            <a:avLst/>
          </a:prstGeom>
        </p:spPr>
      </p:pic>
      <p:pic>
        <p:nvPicPr>
          <p:cNvPr id="9" name="Kuva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136" y="6069384"/>
            <a:ext cx="1678184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516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r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467" b="1">
                <a:solidFill>
                  <a:srgbClr val="87878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Otsikko tähän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1604797"/>
            <a:ext cx="10972800" cy="4320000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Suorakulmio 5"/>
          <p:cNvSpPr/>
          <p:nvPr userDrawn="1"/>
        </p:nvSpPr>
        <p:spPr>
          <a:xfrm>
            <a:off x="811" y="5925278"/>
            <a:ext cx="12191189" cy="9289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1" y="6018784"/>
            <a:ext cx="1926400" cy="75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454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dia - kuva oik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467" b="1">
                <a:solidFill>
                  <a:srgbClr val="87878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Otsikko tähän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604797"/>
            <a:ext cx="7790656" cy="4320000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sz="half" idx="10" hasCustomPrompt="1"/>
          </p:nvPr>
        </p:nvSpPr>
        <p:spPr>
          <a:xfrm>
            <a:off x="8496267" y="1604797"/>
            <a:ext cx="3456384" cy="4320000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i-FI"/>
              <a:t>Kuva tähän</a:t>
            </a:r>
          </a:p>
        </p:txBody>
      </p:sp>
      <p:sp>
        <p:nvSpPr>
          <p:cNvPr id="7" name="Suorakulmio 6"/>
          <p:cNvSpPr/>
          <p:nvPr userDrawn="1"/>
        </p:nvSpPr>
        <p:spPr>
          <a:xfrm>
            <a:off x="811" y="5925278"/>
            <a:ext cx="12191189" cy="9289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1" y="6018784"/>
            <a:ext cx="1926400" cy="75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024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dia - kuva va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609600" y="274639"/>
            <a:ext cx="10972800" cy="1143000"/>
          </a:xfrm>
        </p:spPr>
        <p:txBody>
          <a:bodyPr>
            <a:normAutofit/>
          </a:bodyPr>
          <a:lstStyle>
            <a:lvl1pPr>
              <a:defRPr sz="3467" b="1">
                <a:solidFill>
                  <a:srgbClr val="87878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Otsikko tähän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161995" y="1604797"/>
            <a:ext cx="7790656" cy="4320000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sz="half" idx="10" hasCustomPrompt="1"/>
          </p:nvPr>
        </p:nvSpPr>
        <p:spPr>
          <a:xfrm>
            <a:off x="609600" y="1604797"/>
            <a:ext cx="3456384" cy="4320000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i-FI"/>
              <a:t>Kuva tähän</a:t>
            </a:r>
          </a:p>
        </p:txBody>
      </p:sp>
      <p:sp>
        <p:nvSpPr>
          <p:cNvPr id="7" name="Suorakulmio 6"/>
          <p:cNvSpPr/>
          <p:nvPr userDrawn="1"/>
        </p:nvSpPr>
        <p:spPr>
          <a:xfrm>
            <a:off x="811" y="5925278"/>
            <a:ext cx="12191189" cy="9289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1" y="6018784"/>
            <a:ext cx="1926400" cy="75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405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lkkä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/>
          <p:cNvSpPr>
            <a:spLocks noGrp="1"/>
          </p:cNvSpPr>
          <p:nvPr>
            <p:ph type="title" hasCustomPrompt="1"/>
          </p:nvPr>
        </p:nvSpPr>
        <p:spPr>
          <a:xfrm>
            <a:off x="609600" y="274639"/>
            <a:ext cx="10972800" cy="1143000"/>
          </a:xfrm>
        </p:spPr>
        <p:txBody>
          <a:bodyPr>
            <a:normAutofit/>
          </a:bodyPr>
          <a:lstStyle>
            <a:lvl1pPr>
              <a:defRPr sz="3467" b="1">
                <a:solidFill>
                  <a:srgbClr val="87878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Otsikko tähän</a:t>
            </a:r>
          </a:p>
        </p:txBody>
      </p:sp>
    </p:spTree>
    <p:extLst>
      <p:ext uri="{BB962C8B-B14F-4D97-AF65-F5344CB8AC3E}">
        <p14:creationId xmlns:p14="http://schemas.microsoft.com/office/powerpoint/2010/main" val="2243289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orakulmio 21"/>
          <p:cNvSpPr/>
          <p:nvPr userDrawn="1"/>
        </p:nvSpPr>
        <p:spPr>
          <a:xfrm>
            <a:off x="811" y="5733267"/>
            <a:ext cx="12191189" cy="11210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0" hasCustomPrompt="1"/>
          </p:nvPr>
        </p:nvSpPr>
        <p:spPr>
          <a:xfrm>
            <a:off x="0" y="11"/>
            <a:ext cx="12192000" cy="685427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Kuva/kaavio tähän</a:t>
            </a:r>
          </a:p>
        </p:txBody>
      </p:sp>
    </p:spTree>
    <p:extLst>
      <p:ext uri="{BB962C8B-B14F-4D97-AF65-F5344CB8AC3E}">
        <p14:creationId xmlns:p14="http://schemas.microsoft.com/office/powerpoint/2010/main" val="1031556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pudia - kiitos ja yhteystied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/>
          <p:cNvSpPr/>
          <p:nvPr userDrawn="1"/>
        </p:nvSpPr>
        <p:spPr>
          <a:xfrm>
            <a:off x="0" y="10"/>
            <a:ext cx="12192000" cy="5925277"/>
          </a:xfrm>
          <a:prstGeom prst="rect">
            <a:avLst/>
          </a:prstGeom>
          <a:solidFill>
            <a:srgbClr val="FFD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/>
          </a:p>
        </p:txBody>
      </p:sp>
      <p:sp>
        <p:nvSpPr>
          <p:cNvPr id="13" name="Otsikko 1"/>
          <p:cNvSpPr>
            <a:spLocks noGrp="1"/>
          </p:cNvSpPr>
          <p:nvPr>
            <p:ph type="ctrTitle" hasCustomPrompt="1"/>
          </p:nvPr>
        </p:nvSpPr>
        <p:spPr>
          <a:xfrm>
            <a:off x="623392" y="2084851"/>
            <a:ext cx="10945216" cy="2016224"/>
          </a:xfrm>
        </p:spPr>
        <p:txBody>
          <a:bodyPr anchor="b">
            <a:normAutofit/>
          </a:bodyPr>
          <a:lstStyle>
            <a:lvl1pPr algn="ctr">
              <a:defRPr sz="11733" b="0">
                <a:solidFill>
                  <a:srgbClr val="87878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Kiitosteksti!</a:t>
            </a:r>
          </a:p>
        </p:txBody>
      </p:sp>
      <p:sp>
        <p:nvSpPr>
          <p:cNvPr id="15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623392" y="4293106"/>
            <a:ext cx="10945216" cy="1153683"/>
          </a:xfrm>
        </p:spPr>
        <p:txBody>
          <a:bodyPr>
            <a:normAutofit/>
          </a:bodyPr>
          <a:lstStyle>
            <a:lvl1pPr marL="0" indent="0" algn="ctr">
              <a:buNone/>
              <a:defRPr sz="2133" b="1">
                <a:solidFill>
                  <a:srgbClr val="87878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www-osoite</a:t>
            </a:r>
          </a:p>
        </p:txBody>
      </p:sp>
      <p:pic>
        <p:nvPicPr>
          <p:cNvPr id="11" name="Kuva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8396" y="260658"/>
            <a:ext cx="1920213" cy="2109197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1" y="6018784"/>
            <a:ext cx="1926400" cy="75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593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09600" y="635636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906B3-D495-4590-8D8C-5D2454A501DA}" type="datetimeFigureOut">
              <a:rPr lang="fi-FI" smtClean="0"/>
              <a:t>27.11.2019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165600" y="635636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737600" y="635636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4D597-55F4-4E0F-BCFE-6F23E5B82E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1594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ctr" defTabSz="121917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: Pyöristetyt kulmat 3">
            <a:extLst>
              <a:ext uri="{FF2B5EF4-FFF2-40B4-BE49-F238E27FC236}">
                <a16:creationId xmlns:a16="http://schemas.microsoft.com/office/drawing/2014/main" id="{25DA3312-367C-4857-BAAD-166CEC3860DB}"/>
              </a:ext>
            </a:extLst>
          </p:cNvPr>
          <p:cNvSpPr/>
          <p:nvPr/>
        </p:nvSpPr>
        <p:spPr>
          <a:xfrm>
            <a:off x="8889348" y="4598922"/>
            <a:ext cx="990970" cy="684015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Työterveys-huolto / </a:t>
            </a: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apteekit</a:t>
            </a: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uorakulmio: Pyöristetyt kulmat 4">
            <a:extLst>
              <a:ext uri="{FF2B5EF4-FFF2-40B4-BE49-F238E27FC236}">
                <a16:creationId xmlns:a16="http://schemas.microsoft.com/office/drawing/2014/main" id="{8ACCDBB9-0950-4D1F-9ED5-1E010BDA0D61}"/>
              </a:ext>
            </a:extLst>
          </p:cNvPr>
          <p:cNvSpPr/>
          <p:nvPr/>
        </p:nvSpPr>
        <p:spPr>
          <a:xfrm>
            <a:off x="412683" y="721177"/>
            <a:ext cx="11472571" cy="80068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57600" marR="0" lvl="8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Pohjois</a:t>
            </a:r>
            <a:r>
              <a:rPr kumimoji="0" lang="fi-FI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-Savon </a:t>
            </a:r>
            <a:r>
              <a:rPr kumimoji="0" lang="fi-FI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poikkihallinnollinen HYTE-ryhmä</a:t>
            </a:r>
          </a:p>
          <a:p>
            <a:pPr marL="3886200" marR="0" lvl="8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Kuntien edustus</a:t>
            </a:r>
          </a:p>
          <a:p>
            <a:pPr marL="3886200" marR="0" lvl="8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Sairaanhoitopiirin ja maakuntaliiton edustus</a:t>
            </a: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886200" marR="0" lvl="8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Työterveyshuollon, järjestörakenteen ja apteekkien edustus</a:t>
            </a: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Suorakulmio: Pyöristetyt kulmat 11">
            <a:extLst>
              <a:ext uri="{FF2B5EF4-FFF2-40B4-BE49-F238E27FC236}">
                <a16:creationId xmlns:a16="http://schemas.microsoft.com/office/drawing/2014/main" id="{1F8DD279-3945-4A00-BA01-036E606C1CE0}"/>
              </a:ext>
            </a:extLst>
          </p:cNvPr>
          <p:cNvSpPr/>
          <p:nvPr/>
        </p:nvSpPr>
        <p:spPr>
          <a:xfrm>
            <a:off x="4012308" y="2399871"/>
            <a:ext cx="2054177" cy="360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33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Ehkäisevän </a:t>
            </a:r>
            <a:r>
              <a:rPr kumimoji="0" lang="fi-FI" sz="1333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mt-</a:t>
            </a:r>
            <a:r>
              <a:rPr kumimoji="0" lang="fi-FI" sz="1333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ja päihdetyön </a:t>
            </a:r>
            <a:r>
              <a:rPr kumimoji="0" lang="fi-FI" sz="1333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verkosto</a:t>
            </a:r>
          </a:p>
        </p:txBody>
      </p:sp>
      <p:cxnSp>
        <p:nvCxnSpPr>
          <p:cNvPr id="98" name="Yhdistin: Kulma 97">
            <a:extLst>
              <a:ext uri="{FF2B5EF4-FFF2-40B4-BE49-F238E27FC236}">
                <a16:creationId xmlns:a16="http://schemas.microsoft.com/office/drawing/2014/main" id="{8378AE02-733A-4A7F-A59B-2CABC65038B8}"/>
              </a:ext>
            </a:extLst>
          </p:cNvPr>
          <p:cNvCxnSpPr>
            <a:cxnSpLocks/>
          </p:cNvCxnSpPr>
          <p:nvPr/>
        </p:nvCxnSpPr>
        <p:spPr>
          <a:xfrm rot="5400000">
            <a:off x="4977318" y="2847519"/>
            <a:ext cx="4" cy="1693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Suorakulmio: Pyöristetyt kulmat 109">
            <a:extLst>
              <a:ext uri="{FF2B5EF4-FFF2-40B4-BE49-F238E27FC236}">
                <a16:creationId xmlns:a16="http://schemas.microsoft.com/office/drawing/2014/main" id="{724385A5-73B6-4670-9179-4269E1011048}"/>
              </a:ext>
            </a:extLst>
          </p:cNvPr>
          <p:cNvSpPr/>
          <p:nvPr/>
        </p:nvSpPr>
        <p:spPr>
          <a:xfrm>
            <a:off x="6284519" y="1630673"/>
            <a:ext cx="5600736" cy="255599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33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" name="Suorakulmio: Pyöristetyt kulmat 123">
            <a:extLst>
              <a:ext uri="{FF2B5EF4-FFF2-40B4-BE49-F238E27FC236}">
                <a16:creationId xmlns:a16="http://schemas.microsoft.com/office/drawing/2014/main" id="{35198AE6-3062-4A28-B0AB-948C9EFBB8D2}"/>
              </a:ext>
            </a:extLst>
          </p:cNvPr>
          <p:cNvSpPr/>
          <p:nvPr/>
        </p:nvSpPr>
        <p:spPr>
          <a:xfrm>
            <a:off x="412683" y="1630673"/>
            <a:ext cx="3424211" cy="328904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33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7" name="Suorakulmio: Pyöristetyt kulmat 123">
            <a:extLst>
              <a:ext uri="{FF2B5EF4-FFF2-40B4-BE49-F238E27FC236}">
                <a16:creationId xmlns:a16="http://schemas.microsoft.com/office/drawing/2014/main" id="{35198AE6-3062-4A28-B0AB-948C9EFBB8D2}"/>
              </a:ext>
            </a:extLst>
          </p:cNvPr>
          <p:cNvSpPr/>
          <p:nvPr/>
        </p:nvSpPr>
        <p:spPr>
          <a:xfrm>
            <a:off x="547399" y="2399871"/>
            <a:ext cx="3092824" cy="360000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3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Ehkäisevä mielenterveys- ja </a:t>
            </a: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3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päihdetyö</a:t>
            </a:r>
            <a:endParaRPr kumimoji="0" lang="fi-FI" sz="133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6" name="Tekstiruutu 25"/>
          <p:cNvSpPr txBox="1"/>
          <p:nvPr/>
        </p:nvSpPr>
        <p:spPr>
          <a:xfrm>
            <a:off x="650095" y="1673908"/>
            <a:ext cx="29493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PSSHP:n</a:t>
            </a:r>
            <a:r>
              <a:rPr kumimoji="0" lang="fi-FI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HYTE-tiimi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PTH-yksikkö (HYTE-koordinaattorit)</a:t>
            </a:r>
            <a:endParaRPr kumimoji="0" lang="fi-FI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18" name="Suorakulmio: Pyöristetyt kulmat 123">
            <a:extLst>
              <a:ext uri="{FF2B5EF4-FFF2-40B4-BE49-F238E27FC236}">
                <a16:creationId xmlns:a16="http://schemas.microsoft.com/office/drawing/2014/main" id="{35198AE6-3062-4A28-B0AB-948C9EFBB8D2}"/>
              </a:ext>
            </a:extLst>
          </p:cNvPr>
          <p:cNvSpPr/>
          <p:nvPr/>
        </p:nvSpPr>
        <p:spPr>
          <a:xfrm>
            <a:off x="564217" y="2864438"/>
            <a:ext cx="3076008" cy="360000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3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Riittävä toiminta- ja työkyky</a:t>
            </a:r>
            <a:endParaRPr kumimoji="0" lang="fi-FI" sz="133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3" name="Suorakulmio: Pyöristetyt kulmat 123">
            <a:extLst>
              <a:ext uri="{FF2B5EF4-FFF2-40B4-BE49-F238E27FC236}">
                <a16:creationId xmlns:a16="http://schemas.microsoft.com/office/drawing/2014/main" id="{35198AE6-3062-4A28-B0AB-948C9EFBB8D2}"/>
              </a:ext>
            </a:extLst>
          </p:cNvPr>
          <p:cNvSpPr/>
          <p:nvPr/>
        </p:nvSpPr>
        <p:spPr>
          <a:xfrm>
            <a:off x="564213" y="3336586"/>
            <a:ext cx="3076010" cy="360000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3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Tapaturmien, väkivallan ja turvattomuuden </a:t>
            </a:r>
            <a:r>
              <a:rPr kumimoji="0" lang="fi-FI" sz="133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ehkäiseminen</a:t>
            </a:r>
            <a:endParaRPr kumimoji="0" lang="fi-FI" sz="133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6" name="Suorakulmio: Pyöristetyt kulmat 123">
            <a:extLst>
              <a:ext uri="{FF2B5EF4-FFF2-40B4-BE49-F238E27FC236}">
                <a16:creationId xmlns:a16="http://schemas.microsoft.com/office/drawing/2014/main" id="{35198AE6-3062-4A28-B0AB-948C9EFBB8D2}"/>
              </a:ext>
            </a:extLst>
          </p:cNvPr>
          <p:cNvSpPr/>
          <p:nvPr/>
        </p:nvSpPr>
        <p:spPr>
          <a:xfrm>
            <a:off x="564213" y="3799672"/>
            <a:ext cx="3076012" cy="360000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3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Hyvinvointitiedolla johtaminen</a:t>
            </a: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3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(alueellinen hyvinvointikertomus)</a:t>
            </a:r>
            <a:endParaRPr kumimoji="0" lang="fi-FI" sz="133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0" name="Suorakulmio: Pyöristetyt kulmat 123">
            <a:extLst>
              <a:ext uri="{FF2B5EF4-FFF2-40B4-BE49-F238E27FC236}">
                <a16:creationId xmlns:a16="http://schemas.microsoft.com/office/drawing/2014/main" id="{35198AE6-3062-4A28-B0AB-948C9EFBB8D2}"/>
              </a:ext>
            </a:extLst>
          </p:cNvPr>
          <p:cNvSpPr/>
          <p:nvPr/>
        </p:nvSpPr>
        <p:spPr>
          <a:xfrm>
            <a:off x="564218" y="4277181"/>
            <a:ext cx="3076011" cy="360000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3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Osallisuus- ja </a:t>
            </a:r>
            <a:r>
              <a:rPr kumimoji="0" lang="fi-FI" sz="133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järjestöasiat</a:t>
            </a:r>
            <a:endParaRPr kumimoji="0" lang="fi-FI" sz="133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6" name="Tekstiruutu 155"/>
          <p:cNvSpPr txBox="1"/>
          <p:nvPr/>
        </p:nvSpPr>
        <p:spPr>
          <a:xfrm>
            <a:off x="7951957" y="1612610"/>
            <a:ext cx="2321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Kunta</a:t>
            </a:r>
          </a:p>
        </p:txBody>
      </p:sp>
      <p:sp>
        <p:nvSpPr>
          <p:cNvPr id="166" name="Suorakulmio: Pyöristetyt kulmat 109">
            <a:extLst>
              <a:ext uri="{FF2B5EF4-FFF2-40B4-BE49-F238E27FC236}">
                <a16:creationId xmlns:a16="http://schemas.microsoft.com/office/drawing/2014/main" id="{724385A5-73B6-4670-9179-4269E1011048}"/>
              </a:ext>
            </a:extLst>
          </p:cNvPr>
          <p:cNvSpPr/>
          <p:nvPr/>
        </p:nvSpPr>
        <p:spPr>
          <a:xfrm>
            <a:off x="9993542" y="1981685"/>
            <a:ext cx="1651611" cy="360000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33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Varhaiskasvatus ja opetus</a:t>
            </a:r>
            <a:endParaRPr kumimoji="0" lang="fi-FI" sz="1333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8" name="Suorakulmio: Pyöristetyt kulmat 109">
            <a:extLst>
              <a:ext uri="{FF2B5EF4-FFF2-40B4-BE49-F238E27FC236}">
                <a16:creationId xmlns:a16="http://schemas.microsoft.com/office/drawing/2014/main" id="{724385A5-73B6-4670-9179-4269E1011048}"/>
              </a:ext>
            </a:extLst>
          </p:cNvPr>
          <p:cNvSpPr/>
          <p:nvPr/>
        </p:nvSpPr>
        <p:spPr>
          <a:xfrm>
            <a:off x="9993542" y="2399871"/>
            <a:ext cx="1651611" cy="360000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33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Tekninen toimi</a:t>
            </a:r>
            <a:endParaRPr kumimoji="0" lang="fi-FI" sz="1333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9" name="Suorakulmio: Pyöristetyt kulmat 109">
            <a:extLst>
              <a:ext uri="{FF2B5EF4-FFF2-40B4-BE49-F238E27FC236}">
                <a16:creationId xmlns:a16="http://schemas.microsoft.com/office/drawing/2014/main" id="{724385A5-73B6-4670-9179-4269E1011048}"/>
              </a:ext>
            </a:extLst>
          </p:cNvPr>
          <p:cNvSpPr/>
          <p:nvPr/>
        </p:nvSpPr>
        <p:spPr>
          <a:xfrm>
            <a:off x="9993542" y="2812151"/>
            <a:ext cx="1651611" cy="360000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33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Liikunta- ja kulttuuri</a:t>
            </a:r>
          </a:p>
        </p:txBody>
      </p:sp>
      <p:sp>
        <p:nvSpPr>
          <p:cNvPr id="170" name="Suorakulmio: Pyöristetyt kulmat 109">
            <a:extLst>
              <a:ext uri="{FF2B5EF4-FFF2-40B4-BE49-F238E27FC236}">
                <a16:creationId xmlns:a16="http://schemas.microsoft.com/office/drawing/2014/main" id="{724385A5-73B6-4670-9179-4269E1011048}"/>
              </a:ext>
            </a:extLst>
          </p:cNvPr>
          <p:cNvSpPr/>
          <p:nvPr/>
        </p:nvSpPr>
        <p:spPr>
          <a:xfrm>
            <a:off x="9993542" y="3225002"/>
            <a:ext cx="1651611" cy="360000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33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Nuorisotoimi </a:t>
            </a:r>
          </a:p>
        </p:txBody>
      </p:sp>
      <p:sp>
        <p:nvSpPr>
          <p:cNvPr id="171" name="Suorakulmio: Pyöristetyt kulmat 109">
            <a:extLst>
              <a:ext uri="{FF2B5EF4-FFF2-40B4-BE49-F238E27FC236}">
                <a16:creationId xmlns:a16="http://schemas.microsoft.com/office/drawing/2014/main" id="{724385A5-73B6-4670-9179-4269E1011048}"/>
              </a:ext>
            </a:extLst>
          </p:cNvPr>
          <p:cNvSpPr/>
          <p:nvPr/>
        </p:nvSpPr>
        <p:spPr>
          <a:xfrm>
            <a:off x="8135219" y="1971585"/>
            <a:ext cx="1530890" cy="2041078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33" b="0" i="0" u="none" strike="noStrike" kern="1200" cap="none" spc="0" normalizeH="0" baseline="0" noProof="0" dirty="0" smtClean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33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Kunnan </a:t>
            </a:r>
            <a:r>
              <a:rPr kumimoji="0" lang="fi-FI" sz="1333" b="1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HYTE-ryhmä</a:t>
            </a:r>
            <a:endParaRPr kumimoji="0" lang="fi-FI" sz="1333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2" name="Suorakulmio: Pyöristetyt kulmat 109">
            <a:extLst>
              <a:ext uri="{FF2B5EF4-FFF2-40B4-BE49-F238E27FC236}">
                <a16:creationId xmlns:a16="http://schemas.microsoft.com/office/drawing/2014/main" id="{724385A5-73B6-4670-9179-4269E1011048}"/>
              </a:ext>
            </a:extLst>
          </p:cNvPr>
          <p:cNvSpPr/>
          <p:nvPr/>
        </p:nvSpPr>
        <p:spPr>
          <a:xfrm>
            <a:off x="6421068" y="2113428"/>
            <a:ext cx="1454411" cy="80743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33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Ehkäisevän mielenterveys- ja päihdetyön koordinaattori</a:t>
            </a:r>
            <a:endParaRPr kumimoji="0" lang="fi-FI" sz="1333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3" name="Suorakulmio: Pyöristetyt kulmat 109">
            <a:extLst>
              <a:ext uri="{FF2B5EF4-FFF2-40B4-BE49-F238E27FC236}">
                <a16:creationId xmlns:a16="http://schemas.microsoft.com/office/drawing/2014/main" id="{724385A5-73B6-4670-9179-4269E1011048}"/>
              </a:ext>
            </a:extLst>
          </p:cNvPr>
          <p:cNvSpPr/>
          <p:nvPr/>
        </p:nvSpPr>
        <p:spPr>
          <a:xfrm>
            <a:off x="6423197" y="3204817"/>
            <a:ext cx="1452283" cy="797761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33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Kunnan HYTE- </a:t>
            </a:r>
            <a:r>
              <a:rPr kumimoji="0" lang="fi-FI" sz="1333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ja </a:t>
            </a:r>
            <a:r>
              <a:rPr kumimoji="0" lang="fi-FI" sz="1333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järjestö- </a:t>
            </a:r>
            <a:r>
              <a:rPr kumimoji="0" lang="fi-FI" sz="1333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koordinaattori(t</a:t>
            </a:r>
            <a:r>
              <a:rPr kumimoji="0" lang="fi-FI" sz="1333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  <a:endParaRPr kumimoji="0" lang="fi-FI" sz="1333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4" name="Suorakulmio: Pyöristetyt kulmat 109">
            <a:extLst>
              <a:ext uri="{FF2B5EF4-FFF2-40B4-BE49-F238E27FC236}">
                <a16:creationId xmlns:a16="http://schemas.microsoft.com/office/drawing/2014/main" id="{724385A5-73B6-4670-9179-4269E1011048}"/>
              </a:ext>
            </a:extLst>
          </p:cNvPr>
          <p:cNvSpPr/>
          <p:nvPr/>
        </p:nvSpPr>
        <p:spPr>
          <a:xfrm>
            <a:off x="9993542" y="3639382"/>
            <a:ext cx="1651611" cy="360000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33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Sosiaali</a:t>
            </a:r>
            <a:r>
              <a:rPr kumimoji="0" lang="fi-FI" sz="1333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ja terveystoimi</a:t>
            </a:r>
            <a:endParaRPr kumimoji="0" lang="fi-FI" sz="1333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5" name="Suorakulmio: Pyöristetyt kulmat 11">
            <a:extLst>
              <a:ext uri="{FF2B5EF4-FFF2-40B4-BE49-F238E27FC236}">
                <a16:creationId xmlns:a16="http://schemas.microsoft.com/office/drawing/2014/main" id="{1F8DD279-3945-4A00-BA01-036E606C1CE0}"/>
              </a:ext>
            </a:extLst>
          </p:cNvPr>
          <p:cNvSpPr/>
          <p:nvPr/>
        </p:nvSpPr>
        <p:spPr>
          <a:xfrm>
            <a:off x="4003894" y="2855620"/>
            <a:ext cx="2054177" cy="130405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33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HYTE-koordinaattorien</a:t>
            </a:r>
            <a:r>
              <a:rPr kumimoji="0" lang="fi-FI" sz="1333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verkosto</a:t>
            </a:r>
          </a:p>
        </p:txBody>
      </p:sp>
      <p:sp>
        <p:nvSpPr>
          <p:cNvPr id="176" name="Suorakulmio: Pyöristetyt kulmat 11">
            <a:extLst>
              <a:ext uri="{FF2B5EF4-FFF2-40B4-BE49-F238E27FC236}">
                <a16:creationId xmlns:a16="http://schemas.microsoft.com/office/drawing/2014/main" id="{1F8DD279-3945-4A00-BA01-036E606C1CE0}"/>
              </a:ext>
            </a:extLst>
          </p:cNvPr>
          <p:cNvSpPr/>
          <p:nvPr/>
        </p:nvSpPr>
        <p:spPr>
          <a:xfrm>
            <a:off x="4012305" y="4277181"/>
            <a:ext cx="2054177" cy="360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33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Maakunnan järjestöneuvosto</a:t>
            </a:r>
            <a:endParaRPr kumimoji="0" lang="fi-FI" sz="1333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7" name="Suorakulmio: Pyöristetyt kulmat 11">
            <a:extLst>
              <a:ext uri="{FF2B5EF4-FFF2-40B4-BE49-F238E27FC236}">
                <a16:creationId xmlns:a16="http://schemas.microsoft.com/office/drawing/2014/main" id="{1F8DD279-3945-4A00-BA01-036E606C1CE0}"/>
              </a:ext>
            </a:extLst>
          </p:cNvPr>
          <p:cNvSpPr/>
          <p:nvPr/>
        </p:nvSpPr>
        <p:spPr>
          <a:xfrm>
            <a:off x="4012305" y="4825547"/>
            <a:ext cx="2054177" cy="45739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33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Pohjois-Savon järjestöfoorumi (Jerry)</a:t>
            </a:r>
            <a:endParaRPr kumimoji="0" lang="fi-FI" sz="1333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Ellipsi 26"/>
          <p:cNvSpPr/>
          <p:nvPr/>
        </p:nvSpPr>
        <p:spPr>
          <a:xfrm>
            <a:off x="6283541" y="4712445"/>
            <a:ext cx="2304655" cy="689753"/>
          </a:xfrm>
          <a:prstGeom prst="ellips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9" name="Suora nuoliyhdysviiva 28"/>
          <p:cNvCxnSpPr>
            <a:stCxn id="27" idx="2"/>
            <a:endCxn id="177" idx="3"/>
          </p:cNvCxnSpPr>
          <p:nvPr/>
        </p:nvCxnSpPr>
        <p:spPr>
          <a:xfrm flipH="1" flipV="1">
            <a:off x="6066482" y="5054242"/>
            <a:ext cx="217059" cy="3080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uora nuoliyhdysviiva 36"/>
          <p:cNvCxnSpPr/>
          <p:nvPr/>
        </p:nvCxnSpPr>
        <p:spPr>
          <a:xfrm flipV="1">
            <a:off x="6745069" y="4654312"/>
            <a:ext cx="0" cy="265406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uora nuoliyhdysviiva 38"/>
          <p:cNvCxnSpPr/>
          <p:nvPr/>
        </p:nvCxnSpPr>
        <p:spPr>
          <a:xfrm flipV="1">
            <a:off x="7435868" y="4642329"/>
            <a:ext cx="0" cy="277390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uora nuoliyhdysviiva 40"/>
          <p:cNvCxnSpPr/>
          <p:nvPr/>
        </p:nvCxnSpPr>
        <p:spPr>
          <a:xfrm flipH="1" flipV="1">
            <a:off x="8122002" y="4663200"/>
            <a:ext cx="6882" cy="265406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uora nuoliyhdysviiva 44"/>
          <p:cNvCxnSpPr>
            <a:stCxn id="91" idx="1"/>
            <a:endCxn id="176" idx="3"/>
          </p:cNvCxnSpPr>
          <p:nvPr/>
        </p:nvCxnSpPr>
        <p:spPr>
          <a:xfrm flipH="1">
            <a:off x="6066482" y="4457181"/>
            <a:ext cx="356715" cy="0"/>
          </a:xfrm>
          <a:prstGeom prst="straightConnector1">
            <a:avLst/>
          </a:prstGeom>
          <a:ln w="1905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uora nuoliyhdysviiva 50"/>
          <p:cNvCxnSpPr>
            <a:stCxn id="150" idx="3"/>
            <a:endCxn id="176" idx="1"/>
          </p:cNvCxnSpPr>
          <p:nvPr/>
        </p:nvCxnSpPr>
        <p:spPr>
          <a:xfrm>
            <a:off x="3640229" y="4457181"/>
            <a:ext cx="372076" cy="0"/>
          </a:xfrm>
          <a:prstGeom prst="straightConnector1">
            <a:avLst/>
          </a:prstGeom>
          <a:ln w="1905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uora nuoliyhdysviiva 52"/>
          <p:cNvCxnSpPr>
            <a:stCxn id="177" idx="1"/>
          </p:cNvCxnSpPr>
          <p:nvPr/>
        </p:nvCxnSpPr>
        <p:spPr>
          <a:xfrm flipH="1" flipV="1">
            <a:off x="3648636" y="4736835"/>
            <a:ext cx="363669" cy="317407"/>
          </a:xfrm>
          <a:prstGeom prst="straightConnector1">
            <a:avLst/>
          </a:prstGeom>
          <a:ln w="1905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uora nuoliyhdysviiva 54"/>
          <p:cNvCxnSpPr>
            <a:stCxn id="146" idx="3"/>
          </p:cNvCxnSpPr>
          <p:nvPr/>
        </p:nvCxnSpPr>
        <p:spPr>
          <a:xfrm flipV="1">
            <a:off x="3640225" y="3970324"/>
            <a:ext cx="363669" cy="9348"/>
          </a:xfrm>
          <a:prstGeom prst="straightConnector1">
            <a:avLst/>
          </a:prstGeom>
          <a:ln w="1905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uora nuoliyhdysviiva 60"/>
          <p:cNvCxnSpPr>
            <a:endCxn id="173" idx="1"/>
          </p:cNvCxnSpPr>
          <p:nvPr/>
        </p:nvCxnSpPr>
        <p:spPr>
          <a:xfrm>
            <a:off x="6066485" y="3594350"/>
            <a:ext cx="356712" cy="9348"/>
          </a:xfrm>
          <a:prstGeom prst="straightConnector1">
            <a:avLst/>
          </a:prstGeom>
          <a:ln w="1905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uora nuoliyhdysviiva 63"/>
          <p:cNvCxnSpPr>
            <a:stCxn id="173" idx="2"/>
          </p:cNvCxnSpPr>
          <p:nvPr/>
        </p:nvCxnSpPr>
        <p:spPr>
          <a:xfrm flipH="1">
            <a:off x="7148274" y="4002578"/>
            <a:ext cx="1065" cy="271550"/>
          </a:xfrm>
          <a:prstGeom prst="straightConnector1">
            <a:avLst/>
          </a:prstGeom>
          <a:ln w="1905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uora nuoliyhdysviiva 67"/>
          <p:cNvCxnSpPr>
            <a:stCxn id="173" idx="3"/>
          </p:cNvCxnSpPr>
          <p:nvPr/>
        </p:nvCxnSpPr>
        <p:spPr>
          <a:xfrm flipV="1">
            <a:off x="7875480" y="3594350"/>
            <a:ext cx="314629" cy="9348"/>
          </a:xfrm>
          <a:prstGeom prst="straightConnector1">
            <a:avLst/>
          </a:prstGeom>
          <a:ln w="1905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uora nuoliyhdysviiva 70"/>
          <p:cNvCxnSpPr>
            <a:stCxn id="172" idx="3"/>
          </p:cNvCxnSpPr>
          <p:nvPr/>
        </p:nvCxnSpPr>
        <p:spPr>
          <a:xfrm>
            <a:off x="7875479" y="2517148"/>
            <a:ext cx="314629" cy="0"/>
          </a:xfrm>
          <a:prstGeom prst="straightConnector1">
            <a:avLst/>
          </a:prstGeom>
          <a:ln w="1905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uora nuoliyhdysviiva 72"/>
          <p:cNvCxnSpPr>
            <a:stCxn id="166" idx="1"/>
          </p:cNvCxnSpPr>
          <p:nvPr/>
        </p:nvCxnSpPr>
        <p:spPr>
          <a:xfrm flipH="1">
            <a:off x="9646525" y="2161685"/>
            <a:ext cx="347017" cy="0"/>
          </a:xfrm>
          <a:prstGeom prst="straightConnector1">
            <a:avLst/>
          </a:prstGeom>
          <a:ln w="1905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uora nuoliyhdysviiva 74"/>
          <p:cNvCxnSpPr>
            <a:stCxn id="168" idx="1"/>
          </p:cNvCxnSpPr>
          <p:nvPr/>
        </p:nvCxnSpPr>
        <p:spPr>
          <a:xfrm flipH="1">
            <a:off x="9666108" y="2579871"/>
            <a:ext cx="327434" cy="0"/>
          </a:xfrm>
          <a:prstGeom prst="straightConnector1">
            <a:avLst/>
          </a:prstGeom>
          <a:ln w="1905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uora nuoliyhdysviiva 78"/>
          <p:cNvCxnSpPr>
            <a:stCxn id="169" idx="1"/>
            <a:endCxn id="171" idx="3"/>
          </p:cNvCxnSpPr>
          <p:nvPr/>
        </p:nvCxnSpPr>
        <p:spPr>
          <a:xfrm flipH="1" flipV="1">
            <a:off x="9666109" y="2992124"/>
            <a:ext cx="327433" cy="27"/>
          </a:xfrm>
          <a:prstGeom prst="straightConnector1">
            <a:avLst/>
          </a:prstGeom>
          <a:ln w="1905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uora nuoliyhdysviiva 80"/>
          <p:cNvCxnSpPr>
            <a:stCxn id="170" idx="1"/>
          </p:cNvCxnSpPr>
          <p:nvPr/>
        </p:nvCxnSpPr>
        <p:spPr>
          <a:xfrm flipH="1">
            <a:off x="9666108" y="3405002"/>
            <a:ext cx="327434" cy="0"/>
          </a:xfrm>
          <a:prstGeom prst="straightConnector1">
            <a:avLst/>
          </a:prstGeom>
          <a:ln w="1905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uora nuoliyhdysviiva 83"/>
          <p:cNvCxnSpPr>
            <a:stCxn id="174" idx="1"/>
          </p:cNvCxnSpPr>
          <p:nvPr/>
        </p:nvCxnSpPr>
        <p:spPr>
          <a:xfrm flipH="1">
            <a:off x="9646525" y="3819382"/>
            <a:ext cx="347017" cy="0"/>
          </a:xfrm>
          <a:prstGeom prst="straightConnector1">
            <a:avLst/>
          </a:prstGeom>
          <a:ln w="1905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uora nuoliyhdysviiva 85"/>
          <p:cNvCxnSpPr>
            <a:endCxn id="12" idx="3"/>
          </p:cNvCxnSpPr>
          <p:nvPr/>
        </p:nvCxnSpPr>
        <p:spPr>
          <a:xfrm flipH="1">
            <a:off x="6066485" y="2579871"/>
            <a:ext cx="354583" cy="0"/>
          </a:xfrm>
          <a:prstGeom prst="straightConnector1">
            <a:avLst/>
          </a:prstGeom>
          <a:ln w="1905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uora nuoliyhdysviiva 87"/>
          <p:cNvCxnSpPr>
            <a:stCxn id="12" idx="1"/>
            <a:endCxn id="117" idx="3"/>
          </p:cNvCxnSpPr>
          <p:nvPr/>
        </p:nvCxnSpPr>
        <p:spPr>
          <a:xfrm flipH="1">
            <a:off x="3640223" y="2579871"/>
            <a:ext cx="372085" cy="0"/>
          </a:xfrm>
          <a:prstGeom prst="straightConnector1">
            <a:avLst/>
          </a:prstGeom>
          <a:ln w="1905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Suorakulmio: Pyöristetyt kulmat 3">
            <a:extLst>
              <a:ext uri="{FF2B5EF4-FFF2-40B4-BE49-F238E27FC236}">
                <a16:creationId xmlns:a16="http://schemas.microsoft.com/office/drawing/2014/main" id="{25DA3312-367C-4857-BAAD-166CEC3860DB}"/>
              </a:ext>
            </a:extLst>
          </p:cNvPr>
          <p:cNvSpPr/>
          <p:nvPr/>
        </p:nvSpPr>
        <p:spPr>
          <a:xfrm>
            <a:off x="412685" y="5977728"/>
            <a:ext cx="3424209" cy="488143"/>
          </a:xfrm>
          <a:prstGeom prst="roundRect">
            <a:avLst/>
          </a:prstGeom>
          <a:solidFill>
            <a:srgbClr val="FF66FF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Sairaanhoitopiirin palvelutuotanto</a:t>
            </a: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85" name="Suora nuoliyhdysviiva 84"/>
          <p:cNvCxnSpPr>
            <a:stCxn id="92" idx="0"/>
          </p:cNvCxnSpPr>
          <p:nvPr/>
        </p:nvCxnSpPr>
        <p:spPr>
          <a:xfrm flipH="1" flipV="1">
            <a:off x="9553542" y="3944136"/>
            <a:ext cx="1263852" cy="654786"/>
          </a:xfrm>
          <a:prstGeom prst="straightConnector1">
            <a:avLst/>
          </a:prstGeom>
          <a:ln w="1905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uora nuoliyhdysviiva 59">
            <a:extLst>
              <a:ext uri="{FF2B5EF4-FFF2-40B4-BE49-F238E27FC236}">
                <a16:creationId xmlns:a16="http://schemas.microsoft.com/office/drawing/2014/main" id="{8C961C97-9ACF-4B63-8EBC-1A72DD623784}"/>
              </a:ext>
            </a:extLst>
          </p:cNvPr>
          <p:cNvCxnSpPr>
            <a:stCxn id="143" idx="3"/>
            <a:endCxn id="175" idx="1"/>
          </p:cNvCxnSpPr>
          <p:nvPr/>
        </p:nvCxnSpPr>
        <p:spPr>
          <a:xfrm flipV="1">
            <a:off x="3640223" y="3507646"/>
            <a:ext cx="363671" cy="8940"/>
          </a:xfrm>
          <a:prstGeom prst="straightConnector1">
            <a:avLst/>
          </a:prstGeom>
          <a:ln w="1905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uora nuoliyhdysviiva 61">
            <a:extLst>
              <a:ext uri="{FF2B5EF4-FFF2-40B4-BE49-F238E27FC236}">
                <a16:creationId xmlns:a16="http://schemas.microsoft.com/office/drawing/2014/main" id="{2859555F-206B-4BFB-980F-E557C0FFB7F3}"/>
              </a:ext>
            </a:extLst>
          </p:cNvPr>
          <p:cNvCxnSpPr>
            <a:stCxn id="118" idx="3"/>
          </p:cNvCxnSpPr>
          <p:nvPr/>
        </p:nvCxnSpPr>
        <p:spPr>
          <a:xfrm>
            <a:off x="3640225" y="3044438"/>
            <a:ext cx="363671" cy="5"/>
          </a:xfrm>
          <a:prstGeom prst="straightConnector1">
            <a:avLst/>
          </a:prstGeom>
          <a:ln w="1905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Suorakulmio: Pyöristetyt kulmat 109">
            <a:extLst>
              <a:ext uri="{FF2B5EF4-FFF2-40B4-BE49-F238E27FC236}">
                <a16:creationId xmlns:a16="http://schemas.microsoft.com/office/drawing/2014/main" id="{724385A5-73B6-4670-9179-4269E1011048}"/>
              </a:ext>
            </a:extLst>
          </p:cNvPr>
          <p:cNvSpPr/>
          <p:nvPr/>
        </p:nvSpPr>
        <p:spPr>
          <a:xfrm>
            <a:off x="9834816" y="1694586"/>
            <a:ext cx="1969061" cy="2408512"/>
          </a:xfrm>
          <a:prstGeom prst="roundRect">
            <a:avLst/>
          </a:prstGeom>
          <a:noFill/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33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4" name="Tekstiruutu 103"/>
          <p:cNvSpPr txBox="1"/>
          <p:nvPr/>
        </p:nvSpPr>
        <p:spPr>
          <a:xfrm>
            <a:off x="9666108" y="1694586"/>
            <a:ext cx="2321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Kunnan hyvinvointitoimijat</a:t>
            </a:r>
            <a:endParaRPr kumimoji="0" lang="fi-FI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80" name="Suora nuoliyhdysviiva 79"/>
          <p:cNvCxnSpPr>
            <a:stCxn id="4" idx="0"/>
          </p:cNvCxnSpPr>
          <p:nvPr/>
        </p:nvCxnSpPr>
        <p:spPr>
          <a:xfrm flipV="1">
            <a:off x="9384833" y="4012664"/>
            <a:ext cx="0" cy="586258"/>
          </a:xfrm>
          <a:prstGeom prst="straightConnector1">
            <a:avLst/>
          </a:prstGeom>
          <a:ln w="1905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uora nuoliyhdysviiva 88"/>
          <p:cNvCxnSpPr>
            <a:stCxn id="124" idx="2"/>
            <a:endCxn id="66" idx="0"/>
          </p:cNvCxnSpPr>
          <p:nvPr/>
        </p:nvCxnSpPr>
        <p:spPr>
          <a:xfrm flipH="1">
            <a:off x="2124788" y="4919718"/>
            <a:ext cx="1" cy="284169"/>
          </a:xfrm>
          <a:prstGeom prst="straightConnector1">
            <a:avLst/>
          </a:prstGeom>
          <a:ln w="1905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Suorakulmio: Pyöristetyt kulmat 109">
            <a:extLst>
              <a:ext uri="{FF2B5EF4-FFF2-40B4-BE49-F238E27FC236}">
                <a16:creationId xmlns:a16="http://schemas.microsoft.com/office/drawing/2014/main" id="{724385A5-73B6-4670-9179-4269E1011048}"/>
              </a:ext>
            </a:extLst>
          </p:cNvPr>
          <p:cNvSpPr/>
          <p:nvPr/>
        </p:nvSpPr>
        <p:spPr>
          <a:xfrm>
            <a:off x="8563171" y="3639382"/>
            <a:ext cx="666000" cy="727612"/>
          </a:xfrm>
          <a:prstGeom prst="roundRect">
            <a:avLst/>
          </a:prstGeom>
          <a:solidFill>
            <a:schemeClr val="accent4">
              <a:lumMod val="60000"/>
              <a:lumOff val="40000"/>
              <a:alpha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LAPE-ryhmä</a:t>
            </a:r>
            <a:endParaRPr kumimoji="0" lang="fi-FI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Suorakulmio: Pyöristetyt kulmat 109">
            <a:extLst>
              <a:ext uri="{FF2B5EF4-FFF2-40B4-BE49-F238E27FC236}">
                <a16:creationId xmlns:a16="http://schemas.microsoft.com/office/drawing/2014/main" id="{724385A5-73B6-4670-9179-4269E1011048}"/>
              </a:ext>
            </a:extLst>
          </p:cNvPr>
          <p:cNvSpPr/>
          <p:nvPr/>
        </p:nvSpPr>
        <p:spPr>
          <a:xfrm>
            <a:off x="8184693" y="2102571"/>
            <a:ext cx="684000" cy="58806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EPT-ryhmä </a:t>
            </a:r>
            <a:endParaRPr kumimoji="0" lang="fi-FI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Suorakulmio: Pyöristetyt kulmat 3">
            <a:extLst>
              <a:ext uri="{FF2B5EF4-FFF2-40B4-BE49-F238E27FC236}">
                <a16:creationId xmlns:a16="http://schemas.microsoft.com/office/drawing/2014/main" id="{25DA3312-367C-4857-BAAD-166CEC3860DB}"/>
              </a:ext>
            </a:extLst>
          </p:cNvPr>
          <p:cNvSpPr/>
          <p:nvPr/>
        </p:nvSpPr>
        <p:spPr>
          <a:xfrm>
            <a:off x="6423197" y="4272033"/>
            <a:ext cx="2029686" cy="37029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Kunnassa toimiva järjestöfoorumi</a:t>
            </a: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Suorakulmio: Pyöristetyt kulmat 3">
            <a:extLst>
              <a:ext uri="{FF2B5EF4-FFF2-40B4-BE49-F238E27FC236}">
                <a16:creationId xmlns:a16="http://schemas.microsoft.com/office/drawing/2014/main" id="{25DA3312-367C-4857-BAAD-166CEC3860DB}"/>
              </a:ext>
            </a:extLst>
          </p:cNvPr>
          <p:cNvSpPr/>
          <p:nvPr/>
        </p:nvSpPr>
        <p:spPr>
          <a:xfrm>
            <a:off x="6423197" y="4937494"/>
            <a:ext cx="648000" cy="236377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Järjestö</a:t>
            </a:r>
            <a:endParaRPr kumimoji="0" lang="fi-FI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94" name="Suorakulmio: Pyöristetyt kulmat 3">
            <a:extLst>
              <a:ext uri="{FF2B5EF4-FFF2-40B4-BE49-F238E27FC236}">
                <a16:creationId xmlns:a16="http://schemas.microsoft.com/office/drawing/2014/main" id="{25DA3312-367C-4857-BAAD-166CEC3860DB}"/>
              </a:ext>
            </a:extLst>
          </p:cNvPr>
          <p:cNvSpPr/>
          <p:nvPr/>
        </p:nvSpPr>
        <p:spPr>
          <a:xfrm>
            <a:off x="7111868" y="4937494"/>
            <a:ext cx="648000" cy="236377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Järjestö</a:t>
            </a:r>
            <a:endParaRPr kumimoji="0" lang="fi-FI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95" name="Suorakulmio: Pyöristetyt kulmat 3">
            <a:extLst>
              <a:ext uri="{FF2B5EF4-FFF2-40B4-BE49-F238E27FC236}">
                <a16:creationId xmlns:a16="http://schemas.microsoft.com/office/drawing/2014/main" id="{25DA3312-367C-4857-BAAD-166CEC3860DB}"/>
              </a:ext>
            </a:extLst>
          </p:cNvPr>
          <p:cNvSpPr/>
          <p:nvPr/>
        </p:nvSpPr>
        <p:spPr>
          <a:xfrm>
            <a:off x="7804884" y="4937494"/>
            <a:ext cx="648000" cy="236377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Järjestö</a:t>
            </a:r>
            <a:endParaRPr kumimoji="0" lang="fi-FI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cxnSp>
        <p:nvCxnSpPr>
          <p:cNvPr id="72" name="Suora nuoliyhdysviiva 71"/>
          <p:cNvCxnSpPr>
            <a:stCxn id="173" idx="0"/>
            <a:endCxn id="172" idx="2"/>
          </p:cNvCxnSpPr>
          <p:nvPr/>
        </p:nvCxnSpPr>
        <p:spPr>
          <a:xfrm flipH="1" flipV="1">
            <a:off x="7148274" y="2920867"/>
            <a:ext cx="1065" cy="283950"/>
          </a:xfrm>
          <a:prstGeom prst="straightConnector1">
            <a:avLst/>
          </a:prstGeom>
          <a:ln w="1905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uora nuoliyhdysviiva 95"/>
          <p:cNvCxnSpPr>
            <a:stCxn id="177" idx="0"/>
            <a:endCxn id="176" idx="2"/>
          </p:cNvCxnSpPr>
          <p:nvPr/>
        </p:nvCxnSpPr>
        <p:spPr>
          <a:xfrm flipV="1">
            <a:off x="5039394" y="4637181"/>
            <a:ext cx="0" cy="188366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Suorakulmio: Pyöristetyt kulmat 109">
            <a:extLst>
              <a:ext uri="{FF2B5EF4-FFF2-40B4-BE49-F238E27FC236}">
                <a16:creationId xmlns:a16="http://schemas.microsoft.com/office/drawing/2014/main" id="{724385A5-73B6-4670-9179-4269E1011048}"/>
              </a:ext>
            </a:extLst>
          </p:cNvPr>
          <p:cNvSpPr/>
          <p:nvPr/>
        </p:nvSpPr>
        <p:spPr>
          <a:xfrm>
            <a:off x="8912737" y="2111626"/>
            <a:ext cx="717306" cy="57900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Muut alaryhmät</a:t>
            </a:r>
            <a:endParaRPr kumimoji="0" lang="fi-FI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Otsikko 1"/>
          <p:cNvSpPr>
            <a:spLocks noGrp="1"/>
          </p:cNvSpPr>
          <p:nvPr>
            <p:ph type="title"/>
          </p:nvPr>
        </p:nvSpPr>
        <p:spPr>
          <a:xfrm>
            <a:off x="650095" y="50424"/>
            <a:ext cx="10972800" cy="664488"/>
          </a:xfrm>
        </p:spPr>
        <p:txBody>
          <a:bodyPr>
            <a:normAutofit/>
          </a:bodyPr>
          <a:lstStyle/>
          <a:p>
            <a:r>
              <a:rPr lang="fi-FI" dirty="0" err="1" smtClean="0">
                <a:solidFill>
                  <a:schemeClr val="tx1"/>
                </a:solidFill>
              </a:rPr>
              <a:t>Pohjois</a:t>
            </a:r>
            <a:r>
              <a:rPr lang="fi-FI" dirty="0" smtClean="0">
                <a:solidFill>
                  <a:schemeClr val="tx1"/>
                </a:solidFill>
              </a:rPr>
              <a:t>-Savon HYTE-rakenne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2" name="Suorakulmio: Pyöristetyt kulmat 3">
            <a:extLst>
              <a:ext uri="{FF2B5EF4-FFF2-40B4-BE49-F238E27FC236}">
                <a16:creationId xmlns:a16="http://schemas.microsoft.com/office/drawing/2014/main" id="{25DA3312-367C-4857-BAAD-166CEC3860DB}"/>
              </a:ext>
            </a:extLst>
          </p:cNvPr>
          <p:cNvSpPr/>
          <p:nvPr/>
        </p:nvSpPr>
        <p:spPr>
          <a:xfrm>
            <a:off x="9989635" y="4598922"/>
            <a:ext cx="1655518" cy="684015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Mahdollinen perustason SOTE-kuntayhtymä</a:t>
            </a:r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Suorakulmio: Pyöristetyt kulmat 3">
            <a:extLst>
              <a:ext uri="{FF2B5EF4-FFF2-40B4-BE49-F238E27FC236}">
                <a16:creationId xmlns:a16="http://schemas.microsoft.com/office/drawing/2014/main" id="{25DA3312-367C-4857-BAAD-166CEC3860DB}"/>
              </a:ext>
            </a:extLst>
          </p:cNvPr>
          <p:cNvSpPr/>
          <p:nvPr/>
        </p:nvSpPr>
        <p:spPr>
          <a:xfrm>
            <a:off x="412683" y="5203887"/>
            <a:ext cx="3424209" cy="488143"/>
          </a:xfrm>
          <a:prstGeom prst="roundRect">
            <a:avLst/>
          </a:prstGeom>
          <a:solidFill>
            <a:srgbClr val="FF66FF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3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Sairaanhoitopiirin terveydenedistämisryhmä</a:t>
            </a:r>
            <a:endParaRPr kumimoji="0" lang="fi-FI" sz="133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76" name="Suora nuoliyhdysviiva 75"/>
          <p:cNvCxnSpPr>
            <a:stCxn id="66" idx="2"/>
            <a:endCxn id="112" idx="0"/>
          </p:cNvCxnSpPr>
          <p:nvPr/>
        </p:nvCxnSpPr>
        <p:spPr>
          <a:xfrm>
            <a:off x="2124788" y="5692030"/>
            <a:ext cx="2" cy="285698"/>
          </a:xfrm>
          <a:prstGeom prst="straightConnector1">
            <a:avLst/>
          </a:prstGeom>
          <a:ln w="1905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083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eema">
  <a:themeElements>
    <a:clrScheme name="Pohjois-Savo 2019">
      <a:dk1>
        <a:srgbClr val="000000"/>
      </a:dk1>
      <a:lt1>
        <a:srgbClr val="FFFFFF"/>
      </a:lt1>
      <a:dk2>
        <a:srgbClr val="878787"/>
      </a:dk2>
      <a:lt2>
        <a:srgbClr val="DADAD9"/>
      </a:lt2>
      <a:accent1>
        <a:srgbClr val="FFDD00"/>
      </a:accent1>
      <a:accent2>
        <a:srgbClr val="FBB900"/>
      </a:accent2>
      <a:accent3>
        <a:srgbClr val="AFCA0A"/>
      </a:accent3>
      <a:accent4>
        <a:srgbClr val="4F81BD"/>
      </a:accent4>
      <a:accent5>
        <a:srgbClr val="1F497D"/>
      </a:accent5>
      <a:accent6>
        <a:srgbClr val="000000"/>
      </a:accent6>
      <a:hlink>
        <a:srgbClr val="1F497D"/>
      </a:hlink>
      <a:folHlink>
        <a:srgbClr val="7030A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1" id="{9E02E9BA-3CE4-4544-ADAF-24013E7A810C}" vid="{42A847BD-F865-4324-8BDE-9DF4A670A574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SSHP Dokumentti" ma:contentTypeID="0x0101007539C82798984C7CA3F594E78D548C6200E09A63AA8C1FB64F95799096503123DB" ma:contentTypeVersion="8" ma:contentTypeDescription="Luo uusi asiakirja." ma:contentTypeScope="" ma:versionID="9c1c9496b26444e88acc9e9001046880">
  <xsd:schema xmlns:xsd="http://www.w3.org/2001/XMLSchema" xmlns:xs="http://www.w3.org/2001/XMLSchema" xmlns:p="http://schemas.microsoft.com/office/2006/metadata/properties" xmlns:ns2="23287101-b784-4015-9d08-104091eeb7a7" xmlns:ns3="21e8cb25-d15c-4f2d-81a3-ba74cd1c882b" targetNamespace="http://schemas.microsoft.com/office/2006/metadata/properties" ma:root="true" ma:fieldsID="53ace7a0a21e7fafd3d2c2fa21bfe2c7" ns2:_="" ns3:_="">
    <xsd:import namespace="23287101-b784-4015-9d08-104091eeb7a7"/>
    <xsd:import namespace="21e8cb25-d15c-4f2d-81a3-ba74cd1c882b"/>
    <xsd:element name="properties">
      <xsd:complexType>
        <xsd:sequence>
          <xsd:element name="documentManagement">
            <xsd:complexType>
              <xsd:all>
                <xsd:element ref="ns2:Vastuutaho" minOccurs="0"/>
                <xsd:element ref="ns3:TaxCatchAll" minOccurs="0"/>
                <xsd:element ref="ns2:Asiasanat0" minOccurs="0"/>
                <xsd:element ref="ns2:Erikoisala0" minOccurs="0"/>
                <xsd:element ref="ns2:Prosessi0" minOccurs="0"/>
                <xsd:element ref="ns2:Kohderyhma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287101-b784-4015-9d08-104091eeb7a7" elementFormDefault="qualified">
    <xsd:import namespace="http://schemas.microsoft.com/office/2006/documentManagement/types"/>
    <xsd:import namespace="http://schemas.microsoft.com/office/infopath/2007/PartnerControls"/>
    <xsd:element name="Vastuutaho" ma:index="8" nillable="true" ma:displayName="Vastuutaho" ma:hidden="true" ma:SearchPeopleOnly="false" ma:internalName="Vastuutaho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siasanat0" ma:index="14" nillable="true" ma:taxonomy="true" ma:internalName="Asiasanat0" ma:taxonomyFieldName="Asiasanat" ma:displayName="Asiasanat" ma:readOnly="false" ma:fieldId="{10ffb186-1884-4b30-9d27-ffe0333a4f00}" ma:taxonomyMulti="true" ma:sspId="4efec05a-05ea-406b-9f7d-e6f50116271c" ma:termSetId="b989df30-bf16-41d1-a668-4d9336f53e9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koisala0" ma:index="15" nillable="true" ma:taxonomy="true" ma:internalName="Erikoisala0" ma:taxonomyFieldName="Erikoisala" ma:displayName="Erikoisala" ma:readOnly="false" ma:fieldId="{6c8d602a-6edd-4153-971e-44d3768eb431}" ma:taxonomyMulti="true" ma:sspId="4efec05a-05ea-406b-9f7d-e6f50116271c" ma:termSetId="10d893cb-e530-4381-866e-35e857edd52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rosessi0" ma:index="16" nillable="true" ma:taxonomy="true" ma:internalName="Prosessi0" ma:taxonomyFieldName="Prosessi" ma:displayName="Prosessi" ma:readOnly="false" ma:fieldId="{af02bc25-b87e-4c53-8472-546f478d785b}" ma:taxonomyMulti="true" ma:sspId="4efec05a-05ea-406b-9f7d-e6f50116271c" ma:termSetId="1889c296-16c9-4710-9cea-22540fbb895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ohderyhma0" ma:index="17" nillable="true" ma:taxonomy="true" ma:internalName="Kohderyhma0" ma:taxonomyFieldName="Kohderyhma" ma:displayName="Kohderyhmä" ma:readOnly="false" ma:fieldId="{0f6aa55a-8915-458d-aa4b-3b2283bb3fd1}" ma:taxonomyMulti="true" ma:sspId="4efec05a-05ea-406b-9f7d-e6f50116271c" ma:termSetId="226e58c5-30bf-453d-a3ea-b89b32ebfff8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e8cb25-d15c-4f2d-81a3-ba74cd1c882b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Luokituksen Kaikki-sarake" ma:description="" ma:hidden="true" ma:list="{54532ec0-70ec-427d-9880-e25cb3a84295}" ma:internalName="TaxCatchAll" ma:showField="CatchAllData" ma:web="21e8cb25-d15c-4f2d-81a3-ba74cd1c88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1e8cb25-d15c-4f2d-81a3-ba74cd1c882b"/>
    <Prosessi0 xmlns="23287101-b784-4015-9d08-104091eeb7a7">
      <Terms xmlns="http://schemas.microsoft.com/office/infopath/2007/PartnerControls"/>
    </Prosessi0>
    <Asiasanat0 xmlns="23287101-b784-4015-9d08-104091eeb7a7">
      <Terms xmlns="http://schemas.microsoft.com/office/infopath/2007/PartnerControls"/>
    </Asiasanat0>
    <Erikoisala0 xmlns="23287101-b784-4015-9d08-104091eeb7a7">
      <Terms xmlns="http://schemas.microsoft.com/office/infopath/2007/PartnerControls"/>
    </Erikoisala0>
    <Vastuutaho xmlns="23287101-b784-4015-9d08-104091eeb7a7">
      <UserInfo>
        <DisplayName/>
        <AccountId xsi:nil="true"/>
        <AccountType/>
      </UserInfo>
    </Vastuutaho>
    <Kohderyhma0 xmlns="23287101-b784-4015-9d08-104091eeb7a7">
      <Terms xmlns="http://schemas.microsoft.com/office/infopath/2007/PartnerControls"/>
    </Kohderyhma0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77FE0B-62C0-4CFC-9754-BE18FA4C29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287101-b784-4015-9d08-104091eeb7a7"/>
    <ds:schemaRef ds:uri="21e8cb25-d15c-4f2d-81a3-ba74cd1c88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43F1A8-9E93-48B5-BBA3-1B594F959A18}">
  <ds:schemaRefs>
    <ds:schemaRef ds:uri="http://purl.org/dc/elements/1.1/"/>
    <ds:schemaRef ds:uri="http://schemas.microsoft.com/office/2006/metadata/properties"/>
    <ds:schemaRef ds:uri="21e8cb25-d15c-4f2d-81a3-ba74cd1c882b"/>
    <ds:schemaRef ds:uri="http://purl.org/dc/terms/"/>
    <ds:schemaRef ds:uri="http://schemas.openxmlformats.org/package/2006/metadata/core-properties"/>
    <ds:schemaRef ds:uri="23287101-b784-4015-9d08-104091eeb7a7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41917DE-80C4-4D5D-87BC-CD5C2EA317C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2738</TotalTime>
  <Words>109</Words>
  <Application>Microsoft Office PowerPoint</Application>
  <PresentationFormat>Laajakuva</PresentationFormat>
  <Paragraphs>40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1_Office-teema</vt:lpstr>
      <vt:lpstr>Pohjois-Savon HYTE-rakenne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Tarja Miettinen</dc:creator>
  <cp:lastModifiedBy>Puustinen Pekka</cp:lastModifiedBy>
  <cp:revision>146</cp:revision>
  <cp:lastPrinted>2018-08-07T09:41:10Z</cp:lastPrinted>
  <dcterms:created xsi:type="dcterms:W3CDTF">2018-01-09T06:34:21Z</dcterms:created>
  <dcterms:modified xsi:type="dcterms:W3CDTF">2019-11-27T08:21:22Z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0x0101007539C82798984C7CA3F594E78D548C6200E09A63AA8C1FB64F95799096503123DB</vt:lpwstr>
  </property>
  <property fmtid="{D5CDD505-2E9C-101B-9397-08002B2CF9AE}" pid="3" name="Kohderyhma">
    <vt:lpwstr/>
  </property>
  <property fmtid="{D5CDD505-2E9C-101B-9397-08002B2CF9AE}" pid="4" name="Prosessi">
    <vt:lpwstr/>
  </property>
  <property fmtid="{D5CDD505-2E9C-101B-9397-08002B2CF9AE}" pid="5" name="Asiasanat">
    <vt:lpwstr/>
  </property>
  <property fmtid="{D5CDD505-2E9C-101B-9397-08002B2CF9AE}" pid="6" name="Erikoisala">
    <vt:lpwstr/>
  </property>
</Properties>
</file>