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6" r:id="rId5"/>
    <p:sldId id="268" r:id="rId6"/>
    <p:sldId id="267" r:id="rId7"/>
    <p:sldId id="261" r:id="rId8"/>
    <p:sldId id="262" r:id="rId9"/>
    <p:sldId id="263" r:id="rId10"/>
    <p:sldId id="277" r:id="rId11"/>
    <p:sldId id="278" r:id="rId12"/>
    <p:sldId id="279" r:id="rId13"/>
    <p:sldId id="269" r:id="rId14"/>
    <p:sldId id="276" r:id="rId15"/>
    <p:sldId id="273" r:id="rId16"/>
    <p:sldId id="280" r:id="rId17"/>
    <p:sldId id="275" r:id="rId18"/>
    <p:sldId id="270" r:id="rId19"/>
    <p:sldId id="272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17" autoAdjust="0"/>
  </p:normalViewPr>
  <p:slideViewPr>
    <p:cSldViewPr>
      <p:cViewPr varScale="1">
        <p:scale>
          <a:sx n="123" d="100"/>
          <a:sy n="123" d="100"/>
        </p:scale>
        <p:origin x="6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1-12T09:56:17.54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03D116-CA92-41EB-BC8C-F9C7B978BCE2}" emma:medium="tactile" emma:mode="ink">
          <msink:context xmlns:msink="http://schemas.microsoft.com/ink/2010/main" type="writingRegion" rotatedBoundingBox="15322,18055 16482,18055 16482,18801 15322,18801"/>
        </emma:interpretation>
      </emma:emma>
    </inkml:annotationXML>
    <inkml:traceGroup>
      <inkml:annotationXML>
        <emma:emma xmlns:emma="http://www.w3.org/2003/04/emma" version="1.0">
          <emma:interpretation id="{C142936B-AAAB-4778-9F91-05F86D4C22A2}" emma:medium="tactile" emma:mode="ink">
            <msink:context xmlns:msink="http://schemas.microsoft.com/ink/2010/main" type="paragraph" rotatedBoundingBox="15322,18055 16482,18055 16482,18801 15322,18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F4B82F-E60B-4088-AB88-05BAA0C0F3AA}" emma:medium="tactile" emma:mode="ink">
              <msink:context xmlns:msink="http://schemas.microsoft.com/ink/2010/main" type="line" rotatedBoundingBox="15322,18055 16482,18055 16482,18801 15322,18801"/>
            </emma:interpretation>
          </emma:emma>
        </inkml:annotationXML>
        <inkml:traceGroup>
          <inkml:annotationXML>
            <emma:emma xmlns:emma="http://www.w3.org/2003/04/emma" version="1.0">
              <emma:interpretation id="{AE47AB66-D7F1-4A16-A0BB-DFD2B3D9B986}" emma:medium="tactile" emma:mode="ink">
                <msink:context xmlns:msink="http://schemas.microsoft.com/ink/2010/main" type="inkWord" rotatedBoundingBox="15322,18055 16482,18055 16482,18801 15322,18801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ä</emma:literal>
                </emma:interpretation>
              </emma:one-of>
            </emma:emma>
          </inkml:annotationXML>
          <inkml:trace contextRef="#ctx0" brushRef="#br0">1168 530 0,'0'-28'515,"0"1"-468,0-1-47,0 1 172,0-1-156,0 0-1,0 1 17,0-1 233,0 0-265,0 1 16,-28-1 15,1 28-31,-1 0 16,1-55-1,-1 55 142,0 0-111,1 0-46,-29-28 32,29 28 46,-1 0-78,1 0 15,-1 0 17,0 0 233,-27-27-249,28-1 0,-1 28 15,0 0 188,28-27-204,-27 27 1,-1-28-1,1 28 1,-29 0-16,29-28 31,-1 28 110,1 0-125,-1 0 140,-110 0-141,110 0 1,1 0 0,-1 0-16,0 28 15,1 0 63,-1-1-15,-27 28-47,55-27 140,0 0-109,0-1 62,0 1-78,0 27 32,-28 28-63,28-55 94,0-1-63,0 1 16,0-1 109,0 1-125,0 27 110,0-27-63,28-1-62,0-27 62,-1 28-63,1 0 17,-1-1-32,29-27 46,-29 28 48,1-28 156,-1 0-219,1 0-15,0 0-16,-1 0 16,1 0 31,27 0-32,-27 0 1,-1 0-16,1 0 15,0 0 345,-1 0-345,1 0 157,-1 0-156,1 0 31,0 0 172,-1 0-219,28 0 31,-27 0-16,27 0 126,-27 0 47,-1 0-157,1 0 141,0 0-157,-1 0 157,1-28-62,0 1-110,-1-1 265,1-27-249,27 0 171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0B4EB-BBEB-4AA1-A0D8-F7BD22FBC058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3058-042F-46CB-ABBC-AF3B9CCA6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089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3058-042F-46CB-ABBC-AF3B9CCA636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41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2751063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528464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B4827-BDD6-4565-802D-0250ADFAD8DE}" type="datetime1">
              <a:rPr lang="fi-FI" smtClean="0"/>
              <a:t>21.1.2020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A53B8F-F37B-4582-A0C4-48C9C6EA476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" y="-27260"/>
            <a:ext cx="9141420" cy="20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Ryhmä 6"/>
          <p:cNvGrpSpPr/>
          <p:nvPr userDrawn="1"/>
        </p:nvGrpSpPr>
        <p:grpSpPr>
          <a:xfrm>
            <a:off x="683568" y="-27260"/>
            <a:ext cx="8460432" cy="2371332"/>
            <a:chOff x="683568" y="-27260"/>
            <a:chExt cx="8460432" cy="2371332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03648" y="-27260"/>
              <a:ext cx="7740352" cy="2371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60816"/>
              <a:ext cx="2186847" cy="15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905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3975-59E0-46CA-A691-9F825F15AC56}" type="datetime1">
              <a:rPr lang="fi-FI" smtClean="0"/>
              <a:t>21.1.2020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41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1700807"/>
            <a:ext cx="2057400" cy="406531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700807"/>
            <a:ext cx="6019800" cy="406531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37CB-9C3A-44A1-A128-88DB6E94EB99}" type="datetime1">
              <a:rPr lang="fi-FI" smtClean="0"/>
              <a:t>21.1.2020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89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/>
          <p:cNvGrpSpPr/>
          <p:nvPr userDrawn="1"/>
        </p:nvGrpSpPr>
        <p:grpSpPr>
          <a:xfrm>
            <a:off x="-16371" y="-27383"/>
            <a:ext cx="9160371" cy="4186289"/>
            <a:chOff x="-16371" y="-27383"/>
            <a:chExt cx="9160371" cy="4186289"/>
          </a:xfrm>
        </p:grpSpPr>
        <p:pic>
          <p:nvPicPr>
            <p:cNvPr id="307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371" y="-27383"/>
              <a:ext cx="9160371" cy="4186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23728" y="1120462"/>
              <a:ext cx="1144224" cy="1084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3543151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5132784"/>
            <a:ext cx="6400800" cy="528464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EEA18-A28A-4D25-9C1C-B5773C23627C}" type="datetime1">
              <a:rPr lang="fi-FI" smtClean="0"/>
              <a:t>21.1.2020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A53B8F-F37B-4582-A0C4-48C9C6EA47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899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79E-1619-4C56-A75A-474DBDA48C33}" type="datetime1">
              <a:rPr lang="fi-FI" smtClean="0"/>
              <a:t>21.1.2020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802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8625-545C-413F-8DB3-8083CB104A59}" type="datetime1">
              <a:rPr lang="fi-FI" smtClean="0"/>
              <a:t>21.1.2020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348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47664" y="1600200"/>
            <a:ext cx="345638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DDBB-FD61-40DD-A55C-2D95AB0AEDF3}" type="datetime1">
              <a:rPr lang="fi-FI" smtClean="0"/>
              <a:t>21.1.2020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/>
          <p:cNvSpPr>
            <a:spLocks noGrp="1"/>
          </p:cNvSpPr>
          <p:nvPr>
            <p:ph sz="half" idx="13"/>
          </p:nvPr>
        </p:nvSpPr>
        <p:spPr>
          <a:xfrm>
            <a:off x="5148064" y="1628800"/>
            <a:ext cx="3542928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894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03648" y="1535113"/>
            <a:ext cx="36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403648" y="2174875"/>
            <a:ext cx="3600400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07F7-5134-4F4B-BB63-E496419456F8}" type="datetime1">
              <a:rPr lang="fi-FI" smtClean="0"/>
              <a:t>21.1.2020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3"/>
          </p:nvPr>
        </p:nvSpPr>
        <p:spPr>
          <a:xfrm>
            <a:off x="5220072" y="1565102"/>
            <a:ext cx="3250704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14"/>
          </p:nvPr>
        </p:nvSpPr>
        <p:spPr>
          <a:xfrm>
            <a:off x="5220072" y="2204864"/>
            <a:ext cx="3250704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524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1607-BD57-493B-BA78-A2C3E1090F37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69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E1D0-49C8-4475-82BD-8677FFC6FD15}" type="datetime1">
              <a:rPr lang="fi-FI" smtClean="0"/>
              <a:t>21.1.2020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143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D0AB-717D-42E0-AE1F-8F8A65107F22}" type="datetime1">
              <a:rPr lang="fi-FI" smtClean="0"/>
              <a:t>21.1.2020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636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1"/>
            <a:ext cx="91440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89" y="11857"/>
            <a:ext cx="8301311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on paikkamerkki 1"/>
          <p:cNvSpPr>
            <a:spLocks noGrp="1"/>
          </p:cNvSpPr>
          <p:nvPr userDrawn="1"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 userDrawn="1">
            <p:ph type="body" idx="1"/>
          </p:nvPr>
        </p:nvSpPr>
        <p:spPr>
          <a:xfrm>
            <a:off x="1547664" y="1600200"/>
            <a:ext cx="71391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F055165-7653-4916-A6BF-B45F0BB1617F}" type="datetime1">
              <a:rPr lang="fi-FI" smtClean="0"/>
              <a:t>21.1.2020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1A53B8F-F37B-4582-A0C4-48C9C6EA476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2" y="260648"/>
            <a:ext cx="935084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60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860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Neuvottelutilaisuus</a:t>
            </a:r>
            <a:br>
              <a:rPr lang="fi-FI" dirty="0" smtClean="0"/>
            </a:br>
            <a:r>
              <a:rPr lang="fi-FI" dirty="0" smtClean="0"/>
              <a:t>Nilakka</a:t>
            </a:r>
            <a:endParaRPr lang="fi-FI" dirty="0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475656" y="5157192"/>
            <a:ext cx="6400800" cy="528464"/>
          </a:xfrm>
        </p:spPr>
        <p:txBody>
          <a:bodyPr/>
          <a:lstStyle/>
          <a:p>
            <a:r>
              <a:rPr lang="fi-FI" dirty="0" smtClean="0"/>
              <a:t>16.1.2020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30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850106"/>
          </a:xfrm>
        </p:spPr>
        <p:txBody>
          <a:bodyPr/>
          <a:lstStyle/>
          <a:p>
            <a:r>
              <a:rPr lang="fi-FI" dirty="0" smtClean="0"/>
              <a:t>Vuodeosasto Nilakka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4DE-9E8A-4812-9F6C-6CFD8552A494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10</a:t>
            </a:fld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12776"/>
            <a:ext cx="792087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2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77809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Keitele vuodeosasto henkilöstökulut 2019-2018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79E-1619-4C56-A75A-474DBDA48C33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11</a:t>
            </a:fld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412776"/>
            <a:ext cx="7344816" cy="48965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055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44816" cy="1143000"/>
          </a:xfrm>
        </p:spPr>
        <p:txBody>
          <a:bodyPr>
            <a:normAutofit fontScale="90000"/>
          </a:bodyPr>
          <a:lstStyle/>
          <a:p>
            <a:r>
              <a:rPr lang="fi-FI" sz="2800" dirty="0" smtClean="0"/>
              <a:t>Kuukausiseuranta arviolaskelmana vuodeosastot 1-11 kk Nilakka, Leppävirta ja Koillis-Savo</a:t>
            </a:r>
            <a:endParaRPr lang="fi-FI" sz="28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79E-1619-4C56-A75A-474DBDA48C33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12</a:t>
            </a:fld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76872"/>
            <a:ext cx="8579295" cy="39604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167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90174" y="1772816"/>
            <a:ext cx="7488832" cy="130100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2. Nilakan </a:t>
            </a:r>
            <a:r>
              <a:rPr lang="fi-FI" dirty="0"/>
              <a:t>ilta- ja viikonloppuvastaanoton keskittäminen </a:t>
            </a:r>
            <a:r>
              <a:rPr lang="fi-FI" dirty="0" smtClean="0"/>
              <a:t>Pielavedelle?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79E-1619-4C56-A75A-474DBDA48C33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90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Ilta- ja viikonloppuvastaanotto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4DE-9E8A-4812-9F6C-6CFD8552A494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14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259632" y="1417638"/>
            <a:ext cx="7632848" cy="4708525"/>
          </a:xfrm>
        </p:spPr>
        <p:txBody>
          <a:bodyPr>
            <a:normAutofit fontScale="77500" lnSpcReduction="20000"/>
          </a:bodyPr>
          <a:lstStyle/>
          <a:p>
            <a:r>
              <a:rPr lang="fi-FI" sz="3300" dirty="0" smtClean="0"/>
              <a:t>Vuoroin Keiteleellä ja Pielavedellä </a:t>
            </a:r>
          </a:p>
          <a:p>
            <a:pPr marL="0" indent="0">
              <a:buNone/>
            </a:pPr>
            <a:r>
              <a:rPr lang="fi-FI" sz="3300" dirty="0"/>
              <a:t> </a:t>
            </a:r>
            <a:r>
              <a:rPr lang="fi-FI" sz="3300" dirty="0" smtClean="0"/>
              <a:t>   - Keiteleellä 1-2 arki-iltaa ja toinen </a:t>
            </a:r>
          </a:p>
          <a:p>
            <a:pPr marL="0" indent="0">
              <a:buNone/>
            </a:pPr>
            <a:r>
              <a:rPr lang="fi-FI" sz="3300" dirty="0"/>
              <a:t> </a:t>
            </a:r>
            <a:r>
              <a:rPr lang="fi-FI" sz="3300" dirty="0" smtClean="0"/>
              <a:t>     viikonlopun päivistä</a:t>
            </a:r>
          </a:p>
          <a:p>
            <a:r>
              <a:rPr lang="fi-FI" sz="3300" dirty="0" smtClean="0"/>
              <a:t>Pielaveden osasto jatkossa akuuttiosasto</a:t>
            </a:r>
          </a:p>
          <a:p>
            <a:r>
              <a:rPr lang="fi-FI" sz="3300" dirty="0" smtClean="0"/>
              <a:t>Toiminnan kannalta järkevää keskittää ilta- ja viikonloppuvastaanotto Pielavedelle </a:t>
            </a:r>
          </a:p>
          <a:p>
            <a:pPr marL="0" indent="0">
              <a:buNone/>
            </a:pPr>
            <a:r>
              <a:rPr lang="fi-FI" sz="3300" dirty="0"/>
              <a:t> </a:t>
            </a:r>
            <a:r>
              <a:rPr lang="fi-FI" sz="3300" dirty="0" smtClean="0"/>
              <a:t>    - Ambulanssipotilaat</a:t>
            </a:r>
          </a:p>
          <a:p>
            <a:pPr marL="0" indent="0">
              <a:buNone/>
            </a:pPr>
            <a:r>
              <a:rPr lang="fi-FI" sz="3300" dirty="0"/>
              <a:t> </a:t>
            </a:r>
            <a:r>
              <a:rPr lang="fi-FI" sz="3300" dirty="0" smtClean="0"/>
              <a:t>    - Osaston akuuttitilanteet</a:t>
            </a:r>
          </a:p>
          <a:p>
            <a:r>
              <a:rPr lang="fi-FI" sz="3300" dirty="0" smtClean="0"/>
              <a:t>Keiteleellä ei tarvetta täyttää </a:t>
            </a:r>
            <a:r>
              <a:rPr lang="fi-FI" sz="3300" dirty="0" err="1" smtClean="0"/>
              <a:t>pkl</a:t>
            </a:r>
            <a:r>
              <a:rPr lang="fi-FI" sz="3300" dirty="0" smtClean="0"/>
              <a:t> sh vakanssia, säästö n. 37 000€</a:t>
            </a:r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</a:t>
            </a:r>
            <a:r>
              <a:rPr lang="fi-FI" sz="3100" b="1" dirty="0"/>
              <a:t>Seurantatiedoista koottua, diat </a:t>
            </a:r>
            <a:r>
              <a:rPr lang="fi-FI" sz="3100" b="1" dirty="0" smtClean="0"/>
              <a:t>14-19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9619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79E-1619-4C56-A75A-474DBDA48C33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15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77647"/>
            <a:ext cx="9144000" cy="51787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6501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79E-1619-4C56-A75A-474DBDA48C33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16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46555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7095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79E-1619-4C56-A75A-474DBDA48C33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17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58" y="0"/>
            <a:ext cx="9147358" cy="6356350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2267744" y="2996952"/>
            <a:ext cx="682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/>
              <a:t>VÄESTÖ</a:t>
            </a:r>
            <a:endParaRPr lang="fi-FI" sz="1200" b="1" dirty="0"/>
          </a:p>
        </p:txBody>
      </p:sp>
      <p:sp>
        <p:nvSpPr>
          <p:cNvPr id="2" name="Tekstiruutu 1"/>
          <p:cNvSpPr txBox="1"/>
          <p:nvPr/>
        </p:nvSpPr>
        <p:spPr>
          <a:xfrm>
            <a:off x="1691680" y="2262495"/>
            <a:ext cx="687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ALUEEN VÄESTÖN PÄIVYTYSPALVELUJEN KÄYTTÖ TERVEYSASEMITTAIN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477249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79E-1619-4C56-A75A-474DBDA48C33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18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44000" cy="3384376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2771800" y="1196752"/>
            <a:ext cx="1379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/>
              <a:t>KYSTERI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38138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39136" cy="63408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Keskittämisessä huomioitavat asiat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79E-1619-4C56-A75A-474DBDA48C33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19</a:t>
            </a:fld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1535672" y="1171774"/>
            <a:ext cx="7488832" cy="5184576"/>
          </a:xfrm>
        </p:spPr>
        <p:txBody>
          <a:bodyPr>
            <a:normAutofit fontScale="55000" lnSpcReduction="20000"/>
          </a:bodyPr>
          <a:lstStyle/>
          <a:p>
            <a:r>
              <a:rPr lang="fi-FI" sz="4400" b="1" dirty="0" smtClean="0"/>
              <a:t>Pielavedellä</a:t>
            </a:r>
            <a:r>
              <a:rPr lang="fi-FI" sz="4400" dirty="0" smtClean="0"/>
              <a:t> akuuttivuodeosastotoiminta ja lääkäreiden saatavuus on parempi kuin Keiteleellä</a:t>
            </a:r>
          </a:p>
          <a:p>
            <a:r>
              <a:rPr lang="fi-FI" sz="4400" b="1" u="sng" dirty="0" smtClean="0"/>
              <a:t>Vaikutus toimintaan Keiteleellä</a:t>
            </a:r>
            <a:r>
              <a:rPr lang="fi-FI" sz="4400" dirty="0" smtClean="0"/>
              <a:t>:</a:t>
            </a:r>
          </a:p>
          <a:p>
            <a:pPr lvl="1"/>
            <a:r>
              <a:rPr lang="fi-FI" sz="4400" dirty="0"/>
              <a:t>Lääkäriresurssia voisi irrottaa osastolta vastaanottoon</a:t>
            </a:r>
          </a:p>
          <a:p>
            <a:pPr lvl="1"/>
            <a:r>
              <a:rPr lang="fi-FI" sz="4400" dirty="0"/>
              <a:t>Ostolääkäreiden tarve vähenisi </a:t>
            </a:r>
          </a:p>
          <a:p>
            <a:pPr lvl="1"/>
            <a:r>
              <a:rPr lang="fi-FI" sz="4400" dirty="0"/>
              <a:t>Sairaanhoitajien riittävyys saataisiin paremmin turvattua osastolla</a:t>
            </a:r>
          </a:p>
          <a:p>
            <a:pPr lvl="1"/>
            <a:r>
              <a:rPr lang="fi-FI" sz="4400" dirty="0"/>
              <a:t>Ilta- ja viikonloppuvastaanottokäyntien tarve vähenisi</a:t>
            </a:r>
          </a:p>
          <a:p>
            <a:pPr marL="0" indent="0">
              <a:buNone/>
            </a:pPr>
            <a:r>
              <a:rPr lang="fi-FI" sz="4400" dirty="0"/>
              <a:t>   </a:t>
            </a:r>
            <a:r>
              <a:rPr lang="fi-FI" sz="4400" dirty="0" smtClean="0"/>
              <a:t>	 </a:t>
            </a:r>
            <a:r>
              <a:rPr lang="fi-FI" sz="4400" dirty="0"/>
              <a:t>- esimerkiksi heinäkuu 2019 käynnit</a:t>
            </a:r>
          </a:p>
          <a:p>
            <a:pPr marL="0" indent="0">
              <a:buNone/>
            </a:pPr>
            <a:r>
              <a:rPr lang="fi-FI" sz="4400" dirty="0"/>
              <a:t>       </a:t>
            </a:r>
            <a:r>
              <a:rPr lang="fi-FI" sz="4400" dirty="0" smtClean="0"/>
              <a:t>	laski </a:t>
            </a:r>
            <a:r>
              <a:rPr lang="fi-FI" sz="4400" dirty="0"/>
              <a:t>61% keiteleläisillä (54-&gt;21)</a:t>
            </a:r>
            <a:endParaRPr lang="fi-FI" sz="4400" dirty="0" smtClean="0"/>
          </a:p>
          <a:p>
            <a:pPr lvl="1"/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757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706090"/>
          </a:xfrm>
        </p:spPr>
        <p:txBody>
          <a:bodyPr/>
          <a:lstStyle/>
          <a:p>
            <a:r>
              <a:rPr lang="fi-FI" dirty="0" smtClean="0"/>
              <a:t>Käsiteltävät asiat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5E9A-3CDE-485E-924D-643CB50B8AE6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2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331640" y="1052736"/>
            <a:ext cx="7812360" cy="5303614"/>
          </a:xfrm>
        </p:spPr>
        <p:txBody>
          <a:bodyPr>
            <a:normAutofit fontScale="92500" lnSpcReduction="20000"/>
          </a:bodyPr>
          <a:lstStyle/>
          <a:p>
            <a:r>
              <a:rPr lang="fi-FI" sz="2900" b="1" dirty="0"/>
              <a:t>Tilaajatoimikunnassa oli 25.11.2019 esityksenä :</a:t>
            </a:r>
          </a:p>
          <a:p>
            <a:pPr lvl="1"/>
            <a:r>
              <a:rPr lang="fi-FI" sz="2900" dirty="0"/>
              <a:t>Keiteleen osastopaikkojen vähentäminen viidellä (15 paikkaa jatkossa</a:t>
            </a:r>
            <a:r>
              <a:rPr lang="fi-FI" sz="2900" dirty="0" smtClean="0"/>
              <a:t>)</a:t>
            </a:r>
            <a:endParaRPr lang="fi-FI" sz="2900" dirty="0"/>
          </a:p>
          <a:p>
            <a:pPr lvl="1"/>
            <a:r>
              <a:rPr lang="fi-FI" sz="2900" dirty="0"/>
              <a:t>Nilakan ilta- ja viikonloppuvastaanoton keskittäminen </a:t>
            </a:r>
            <a:r>
              <a:rPr lang="fi-FI" sz="2900" dirty="0" smtClean="0"/>
              <a:t>Pielavedelle</a:t>
            </a:r>
            <a:r>
              <a:rPr lang="fi-FI" sz="2900" dirty="0"/>
              <a:t> </a:t>
            </a:r>
          </a:p>
          <a:p>
            <a:r>
              <a:rPr lang="fi-FI" dirty="0"/>
              <a:t>Molemmat asiat jäivät pöydälle ja näihin palataan 24.1.2020 </a:t>
            </a:r>
            <a:endParaRPr lang="fi-FI" dirty="0" smtClean="0"/>
          </a:p>
          <a:p>
            <a:r>
              <a:rPr lang="fi-FI" dirty="0" smtClean="0"/>
              <a:t>Ennen </a:t>
            </a:r>
            <a:r>
              <a:rPr lang="fi-FI" dirty="0"/>
              <a:t>uutta kokousta päätettiin järjestää edellä mainittuja asioita koskien erillinen </a:t>
            </a:r>
            <a:r>
              <a:rPr lang="fi-FI" b="1" dirty="0"/>
              <a:t>neuvottelutilaisuus</a:t>
            </a:r>
            <a:r>
              <a:rPr lang="fi-FI" dirty="0"/>
              <a:t> Nilakan kuntien edustajille Kysterin keskushallinnon, sairaanhoitopiirin edustajan ja Nilakan kuntien tilaajatoimikunnan jäsenten kesken</a:t>
            </a:r>
            <a:r>
              <a:rPr lang="fi-FI" dirty="0" smtClean="0"/>
              <a:t>.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9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596336" cy="1143000"/>
          </a:xfrm>
        </p:spPr>
        <p:txBody>
          <a:bodyPr>
            <a:noAutofit/>
          </a:bodyPr>
          <a:lstStyle/>
          <a:p>
            <a:r>
              <a:rPr lang="fi-FI" sz="3200" dirty="0" smtClean="0"/>
              <a:t>1. Keiteleen </a:t>
            </a:r>
            <a:r>
              <a:rPr lang="fi-FI" sz="3200" dirty="0"/>
              <a:t>osastopaikkojen vähentäminen viidellä (15 paikkaa jatkossa)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F4CF-4147-4874-83B2-84B25C9EA581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3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547664" y="2348880"/>
            <a:ext cx="7416824" cy="4007470"/>
          </a:xfrm>
        </p:spPr>
        <p:txBody>
          <a:bodyPr>
            <a:normAutofit/>
          </a:bodyPr>
          <a:lstStyle/>
          <a:p>
            <a:r>
              <a:rPr lang="fi-FI" sz="3200" b="1" dirty="0" smtClean="0"/>
              <a:t>Seurantatiedoista koottua, </a:t>
            </a:r>
            <a:r>
              <a:rPr lang="fi-FI" sz="3200" b="1" smtClean="0"/>
              <a:t>diat 4-12</a:t>
            </a:r>
            <a:endParaRPr lang="fi-FI" sz="3200" b="1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42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79E-1619-4C56-A75A-474DBDA48C33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4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3A8A-B626-44FD-9E03-C3C898BB2439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5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31778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872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79E-1619-4C56-A75A-474DBDA48C33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6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" y="34484"/>
            <a:ext cx="9089234" cy="18823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" y="1916833"/>
            <a:ext cx="9089234" cy="49411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Käsinkirjoitus 29"/>
              <p14:cNvContentPartPr/>
              <p14:nvPr/>
            </p14:nvContentPartPr>
            <p14:xfrm>
              <a:off x="5513197" y="6498250"/>
              <a:ext cx="423720" cy="280080"/>
            </p14:xfrm>
          </p:contentPart>
        </mc:Choice>
        <mc:Fallback xmlns="">
          <p:pic>
            <p:nvPicPr>
              <p:cNvPr id="30" name="Käsinkirjoitus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0597" y="6485650"/>
                <a:ext cx="448920" cy="3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71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63408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Potilaiden hoitoisuudesta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79E-1619-4C56-A75A-474DBDA48C33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546136"/>
              </p:ext>
            </p:extLst>
          </p:nvPr>
        </p:nvGraphicFramePr>
        <p:xfrm>
          <a:off x="1619672" y="1124744"/>
          <a:ext cx="6840761" cy="1882644"/>
        </p:xfrm>
        <a:graphic>
          <a:graphicData uri="http://schemas.openxmlformats.org/drawingml/2006/table">
            <a:tbl>
              <a:tblPr/>
              <a:tblGrid>
                <a:gridCol w="714688">
                  <a:extLst>
                    <a:ext uri="{9D8B030D-6E8A-4147-A177-3AD203B41FA5}">
                      <a16:colId xmlns:a16="http://schemas.microsoft.com/office/drawing/2014/main" val="3359714734"/>
                    </a:ext>
                  </a:extLst>
                </a:gridCol>
                <a:gridCol w="2450431">
                  <a:extLst>
                    <a:ext uri="{9D8B030D-6E8A-4147-A177-3AD203B41FA5}">
                      <a16:colId xmlns:a16="http://schemas.microsoft.com/office/drawing/2014/main" val="220630782"/>
                    </a:ext>
                  </a:extLst>
                </a:gridCol>
                <a:gridCol w="1225214">
                  <a:extLst>
                    <a:ext uri="{9D8B030D-6E8A-4147-A177-3AD203B41FA5}">
                      <a16:colId xmlns:a16="http://schemas.microsoft.com/office/drawing/2014/main" val="811354574"/>
                    </a:ext>
                  </a:extLst>
                </a:gridCol>
                <a:gridCol w="1225214">
                  <a:extLst>
                    <a:ext uri="{9D8B030D-6E8A-4147-A177-3AD203B41FA5}">
                      <a16:colId xmlns:a16="http://schemas.microsoft.com/office/drawing/2014/main" val="3438102881"/>
                    </a:ext>
                  </a:extLst>
                </a:gridCol>
                <a:gridCol w="1225214">
                  <a:extLst>
                    <a:ext uri="{9D8B030D-6E8A-4147-A177-3AD203B41FA5}">
                      <a16:colId xmlns:a16="http://schemas.microsoft.com/office/drawing/2014/main" val="2465140096"/>
                    </a:ext>
                  </a:extLst>
                </a:gridCol>
              </a:tblGrid>
              <a:tr h="5349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Erityisen raskashoitoiset potilaat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300987"/>
                  </a:ext>
                </a:extLst>
              </a:tr>
              <a:tr h="270914"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vaatii vähintään kaksi hoitajaa kaikissa avustamistehtävissä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497196"/>
                  </a:ext>
                </a:extLst>
              </a:tr>
              <a:tr h="534951"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erityisen vaativa kuntoutettava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082757"/>
                  </a:ext>
                </a:extLst>
              </a:tr>
              <a:tr h="270914"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erityisen paljon erityisosaamista vaativa potilas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954475"/>
                  </a:ext>
                </a:extLst>
              </a:tr>
              <a:tr h="270914"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verrattavissa Rafaelan intensiivistä hoitoa tarvitsevaan potilaaseen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913736"/>
                  </a:ext>
                </a:extLst>
              </a:tr>
            </a:tbl>
          </a:graphicData>
        </a:graphic>
      </p:graphicFrame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140968"/>
            <a:ext cx="7272807" cy="3215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81263"/>
              </p:ext>
            </p:extLst>
          </p:nvPr>
        </p:nvGraphicFramePr>
        <p:xfrm>
          <a:off x="4165172" y="908720"/>
          <a:ext cx="4876800" cy="647700"/>
        </p:xfrm>
        <a:graphic>
          <a:graphicData uri="http://schemas.openxmlformats.org/drawingml/2006/table">
            <a:tbl>
              <a:tblPr/>
              <a:tblGrid>
                <a:gridCol w="1950720">
                  <a:extLst>
                    <a:ext uri="{9D8B030D-6E8A-4147-A177-3AD203B41FA5}">
                      <a16:colId xmlns:a16="http://schemas.microsoft.com/office/drawing/2014/main" val="412344096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09221713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2456829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43809149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356723591"/>
                    </a:ext>
                  </a:extLst>
                </a:gridCol>
              </a:tblGrid>
              <a:tr h="168275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Tilasto on suora kooste kuukausitilastoista.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02660"/>
                  </a:ext>
                </a:extLst>
              </a:tr>
              <a:tr h="1682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Tilasto kertoo toteutuneen hoidon päivinä (ei potilasmääriä).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653078"/>
                  </a:ext>
                </a:extLst>
              </a:tr>
              <a:tr h="1682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Keskimäärin osastolla on ollut kerrallaan yksi raskashoitoinen potilas, joskus 1-3.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414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53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79E-1619-4C56-A75A-474DBDA48C33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8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63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4206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63976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Vuodeosastohoito, kustannukset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679E-1619-4C56-A75A-474DBDA48C33}" type="datetime1">
              <a:rPr lang="fi-FI" smtClean="0"/>
              <a:t>21.1.2020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EP_2020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9</a:t>
            </a:fld>
            <a:endParaRPr lang="fi-FI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908720"/>
            <a:ext cx="7560840" cy="5040560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-27639" y="568767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400" dirty="0"/>
              <a:t>Paikkaluvun tarkistus </a:t>
            </a:r>
            <a:r>
              <a:rPr lang="fi-FI" sz="1400" dirty="0" smtClean="0"/>
              <a:t>Keitele 25-</a:t>
            </a:r>
            <a:r>
              <a:rPr lang="fi-FI" sz="1400" dirty="0"/>
              <a:t>&gt;20, </a:t>
            </a:r>
            <a:endParaRPr lang="fi-FI" sz="1400" dirty="0" smtClean="0"/>
          </a:p>
          <a:p>
            <a:r>
              <a:rPr lang="fi-FI" sz="1400" dirty="0" smtClean="0"/>
              <a:t>säästö </a:t>
            </a:r>
            <a:r>
              <a:rPr lang="fi-FI" sz="1400" dirty="0"/>
              <a:t>110 000€ (1-10/19), vuodessa n. 130 000€?</a:t>
            </a:r>
          </a:p>
        </p:txBody>
      </p:sp>
    </p:spTree>
    <p:extLst>
      <p:ext uri="{BB962C8B-B14F-4D97-AF65-F5344CB8AC3E}">
        <p14:creationId xmlns:p14="http://schemas.microsoft.com/office/powerpoint/2010/main" val="1816782978"/>
      </p:ext>
    </p:extLst>
  </p:cSld>
  <p:clrMapOvr>
    <a:masterClrMapping/>
  </p:clrMapOvr>
</p:sld>
</file>

<file path=ppt/theme/theme1.xml><?xml version="1.0" encoding="utf-8"?>
<a:theme xmlns:a="http://schemas.openxmlformats.org/drawingml/2006/main" name="Esitysmalli">
  <a:themeElements>
    <a:clrScheme name="KYSväri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5EB6E4"/>
      </a:accent1>
      <a:accent2>
        <a:srgbClr val="FECB00"/>
      </a:accent2>
      <a:accent3>
        <a:srgbClr val="C60C30"/>
      </a:accent3>
      <a:accent4>
        <a:srgbClr val="1E1E1E"/>
      </a:accent4>
      <a:accent5>
        <a:srgbClr val="0066CC"/>
      </a:accent5>
      <a:accent6>
        <a:srgbClr val="7E7E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malli" id="{A10897A7-BBFE-4585-8D54-E7E60067723A}" vid="{E1588488-2838-402D-AEC3-E7EFF4308CD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Esitysmalli</Template>
  <TotalTime>0</TotalTime>
  <Words>293</Words>
  <Application>Microsoft Office PowerPoint</Application>
  <PresentationFormat>Näytössä katseltava diaesitys (4:3)</PresentationFormat>
  <Paragraphs>105</Paragraphs>
  <Slides>19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Esitysmalli</vt:lpstr>
      <vt:lpstr>Neuvottelutilaisuus Nilakka</vt:lpstr>
      <vt:lpstr>Käsiteltävät asiat</vt:lpstr>
      <vt:lpstr>1. Keiteleen osastopaikkojen vähentäminen viidellä (15 paikkaa jatkossa)</vt:lpstr>
      <vt:lpstr>PowerPoint-esitys</vt:lpstr>
      <vt:lpstr>PowerPoint-esitys</vt:lpstr>
      <vt:lpstr>PowerPoint-esitys</vt:lpstr>
      <vt:lpstr>Potilaiden hoitoisuudesta</vt:lpstr>
      <vt:lpstr>PowerPoint-esitys</vt:lpstr>
      <vt:lpstr>Vuodeosastohoito, kustannukset</vt:lpstr>
      <vt:lpstr>Vuodeosasto Nilakka</vt:lpstr>
      <vt:lpstr>Keitele vuodeosasto henkilöstökulut 2019-2018</vt:lpstr>
      <vt:lpstr>Kuukausiseuranta arviolaskelmana vuodeosastot 1-11 kk Nilakka, Leppävirta ja Koillis-Savo</vt:lpstr>
      <vt:lpstr>2. Nilakan ilta- ja viikonloppuvastaanoton keskittäminen Pielavedelle?</vt:lpstr>
      <vt:lpstr>Ilta- ja viikonloppuvastaanotto</vt:lpstr>
      <vt:lpstr>PowerPoint-esitys</vt:lpstr>
      <vt:lpstr>PowerPoint-esitys</vt:lpstr>
      <vt:lpstr>PowerPoint-esitys</vt:lpstr>
      <vt:lpstr>PowerPoint-esitys</vt:lpstr>
      <vt:lpstr>Keskittämisessä huomioitavat asiat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Powerpoint esitysmalli versio 1/22.3.2013</dc:description>
  <cp:lastModifiedBy/>
  <cp:revision>1</cp:revision>
  <dcterms:created xsi:type="dcterms:W3CDTF">2020-01-12T07:33:24Z</dcterms:created>
  <dcterms:modified xsi:type="dcterms:W3CDTF">2020-01-21T13:28:50Z</dcterms:modified>
</cp:coreProperties>
</file>