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4"/>
    <p:sldMasterId id="2147483747" r:id="rId5"/>
    <p:sldMasterId id="2147483760" r:id="rId6"/>
  </p:sldMasterIdLst>
  <p:notesMasterIdLst>
    <p:notesMasterId r:id="rId24"/>
  </p:notesMasterIdLst>
  <p:sldIdLst>
    <p:sldId id="311" r:id="rId7"/>
    <p:sldId id="401" r:id="rId8"/>
    <p:sldId id="402" r:id="rId9"/>
    <p:sldId id="403" r:id="rId10"/>
    <p:sldId id="417" r:id="rId11"/>
    <p:sldId id="418" r:id="rId12"/>
    <p:sldId id="419" r:id="rId13"/>
    <p:sldId id="420" r:id="rId14"/>
    <p:sldId id="415" r:id="rId15"/>
    <p:sldId id="404" r:id="rId16"/>
    <p:sldId id="416" r:id="rId17"/>
    <p:sldId id="406" r:id="rId18"/>
    <p:sldId id="411" r:id="rId19"/>
    <p:sldId id="412" r:id="rId20"/>
    <p:sldId id="413" r:id="rId21"/>
    <p:sldId id="414" r:id="rId22"/>
    <p:sldId id="421" r:id="rId23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15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47F77-1668-451B-86BA-42589483EDB3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1CCE0A77-5432-49A4-9804-57465E6E5C1E}">
      <dgm:prSet phldrT="[Teksti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i-FI" sz="2000" b="1" dirty="0" smtClean="0"/>
            <a:t>Saatavuus</a:t>
          </a:r>
        </a:p>
        <a:p>
          <a:r>
            <a:rPr lang="fi-FI" sz="1600" b="0" i="1" dirty="0" err="1" smtClean="0"/>
            <a:t>Ylä</a:t>
          </a:r>
          <a:r>
            <a:rPr lang="fi-FI" sz="1600" b="0" i="1" dirty="0" smtClean="0"/>
            <a:t>-Savon SOTE</a:t>
          </a:r>
        </a:p>
        <a:p>
          <a:r>
            <a:rPr lang="fi-FI" sz="1600" b="0" i="1" dirty="0" err="1" smtClean="0"/>
            <a:t>Kysteri</a:t>
          </a:r>
          <a:r>
            <a:rPr lang="fi-FI" sz="1600" b="0" i="1" dirty="0" smtClean="0"/>
            <a:t> (+ </a:t>
          </a:r>
          <a:r>
            <a:rPr lang="fi-FI" sz="1600" b="0" i="1" dirty="0" err="1" smtClean="0"/>
            <a:t>Sisä</a:t>
          </a:r>
          <a:r>
            <a:rPr lang="fi-FI" sz="1600" b="0" i="1" dirty="0" smtClean="0"/>
            <a:t>-Savo)</a:t>
          </a:r>
          <a:endParaRPr lang="fi-FI" sz="1600" b="0" i="1" dirty="0"/>
        </a:p>
      </dgm:t>
    </dgm:pt>
    <dgm:pt modelId="{6D0ABEFF-E9AE-4830-AF50-2C2DA06BAA88}" type="parTrans" cxnId="{24F11C30-6833-423C-B462-162C8EDE5C35}">
      <dgm:prSet/>
      <dgm:spPr/>
      <dgm:t>
        <a:bodyPr/>
        <a:lstStyle/>
        <a:p>
          <a:endParaRPr lang="fi-FI"/>
        </a:p>
      </dgm:t>
    </dgm:pt>
    <dgm:pt modelId="{E3AE8CFC-A085-4070-A0A1-2520A47871BD}" type="sibTrans" cxnId="{24F11C30-6833-423C-B462-162C8EDE5C35}">
      <dgm:prSet/>
      <dgm:spPr/>
      <dgm:t>
        <a:bodyPr/>
        <a:lstStyle/>
        <a:p>
          <a:endParaRPr lang="fi-FI"/>
        </a:p>
      </dgm:t>
    </dgm:pt>
    <dgm:pt modelId="{E30CF307-F060-4F71-9237-7973A67B7565}">
      <dgm:prSet phldrT="[Teksti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i-FI" sz="2000" b="1" dirty="0" smtClean="0"/>
            <a:t>Ennaltaehkäisy</a:t>
          </a:r>
        </a:p>
        <a:p>
          <a:r>
            <a:rPr lang="fi-FI" sz="1600" b="0" i="1" dirty="0" smtClean="0"/>
            <a:t>Siilinjärvi</a:t>
          </a:r>
        </a:p>
        <a:p>
          <a:endParaRPr lang="fi-FI" sz="1600" b="0" i="1" dirty="0"/>
        </a:p>
      </dgm:t>
    </dgm:pt>
    <dgm:pt modelId="{892B0FE9-7CF0-405D-9062-9DD526C55838}" type="parTrans" cxnId="{D26341FC-C76F-4514-8019-E76C37A59809}">
      <dgm:prSet/>
      <dgm:spPr/>
      <dgm:t>
        <a:bodyPr/>
        <a:lstStyle/>
        <a:p>
          <a:endParaRPr lang="fi-FI"/>
        </a:p>
      </dgm:t>
    </dgm:pt>
    <dgm:pt modelId="{9F1DF8EA-5C21-4CD6-8C7E-40CC2ADBD806}" type="sibTrans" cxnId="{D26341FC-C76F-4514-8019-E76C37A59809}">
      <dgm:prSet/>
      <dgm:spPr/>
      <dgm:t>
        <a:bodyPr/>
        <a:lstStyle/>
        <a:p>
          <a:endParaRPr lang="fi-FI"/>
        </a:p>
      </dgm:t>
    </dgm:pt>
    <dgm:pt modelId="{785C465E-044E-4C87-9BBF-9ABFD40E715E}">
      <dgm:prSet phldrT="[Teksti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i-FI" sz="2000" b="1" dirty="0" err="1" smtClean="0"/>
            <a:t>Yhteentoimivuus</a:t>
          </a:r>
          <a:endParaRPr lang="fi-FI" sz="2000" b="1" dirty="0" smtClean="0"/>
        </a:p>
        <a:p>
          <a:r>
            <a:rPr lang="fi-FI" sz="1600" b="0" i="1" dirty="0" smtClean="0"/>
            <a:t>Kuopio</a:t>
          </a:r>
        </a:p>
        <a:p>
          <a:endParaRPr lang="fi-FI" sz="1600" b="0" i="1" dirty="0"/>
        </a:p>
      </dgm:t>
    </dgm:pt>
    <dgm:pt modelId="{B18D9BD9-47A8-4C31-8D20-E81AA4AB632D}" type="parTrans" cxnId="{3237AB0F-807B-4372-A176-55281968A8F7}">
      <dgm:prSet/>
      <dgm:spPr/>
      <dgm:t>
        <a:bodyPr/>
        <a:lstStyle/>
        <a:p>
          <a:endParaRPr lang="fi-FI"/>
        </a:p>
      </dgm:t>
    </dgm:pt>
    <dgm:pt modelId="{AF9F942B-20E2-4F19-AB34-EF903E6F4A1E}" type="sibTrans" cxnId="{3237AB0F-807B-4372-A176-55281968A8F7}">
      <dgm:prSet/>
      <dgm:spPr/>
      <dgm:t>
        <a:bodyPr/>
        <a:lstStyle/>
        <a:p>
          <a:endParaRPr lang="fi-FI"/>
        </a:p>
      </dgm:t>
    </dgm:pt>
    <dgm:pt modelId="{8095610E-1408-407C-96BF-2D6EBE9588AF}">
      <dgm:prSet phldrT="[Teksti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i-FI" sz="2200" b="1" dirty="0" smtClean="0"/>
            <a:t>Laatu</a:t>
          </a:r>
        </a:p>
        <a:p>
          <a:r>
            <a:rPr lang="fi-FI" sz="1600" b="0" i="1" dirty="0" smtClean="0"/>
            <a:t>Varkaus</a:t>
          </a:r>
        </a:p>
        <a:p>
          <a:endParaRPr lang="fi-FI" sz="1600" b="0" i="1" dirty="0"/>
        </a:p>
      </dgm:t>
    </dgm:pt>
    <dgm:pt modelId="{8E07FA8D-4E4F-4264-932A-AEBCBAA40ED4}" type="parTrans" cxnId="{2F757A16-E9CD-4096-92FC-28869481FB71}">
      <dgm:prSet/>
      <dgm:spPr/>
      <dgm:t>
        <a:bodyPr/>
        <a:lstStyle/>
        <a:p>
          <a:endParaRPr lang="fi-FI"/>
        </a:p>
      </dgm:t>
    </dgm:pt>
    <dgm:pt modelId="{75D3A43B-89F6-4CED-B750-34FD160E8D0B}" type="sibTrans" cxnId="{2F757A16-E9CD-4096-92FC-28869481FB71}">
      <dgm:prSet/>
      <dgm:spPr/>
      <dgm:t>
        <a:bodyPr/>
        <a:lstStyle/>
        <a:p>
          <a:endParaRPr lang="fi-FI"/>
        </a:p>
      </dgm:t>
    </dgm:pt>
    <dgm:pt modelId="{06662D09-B2FD-4981-88F3-36DCA8BA1ECA}" type="pres">
      <dgm:prSet presAssocID="{36A47F77-1668-451B-86BA-42589483EDB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99FE98A3-3DAA-4D7F-AFE3-7DB2E950CB22}" type="pres">
      <dgm:prSet presAssocID="{1CCE0A77-5432-49A4-9804-57465E6E5C1E}" presName="compNode" presStyleCnt="0"/>
      <dgm:spPr/>
    </dgm:pt>
    <dgm:pt modelId="{8A5B404A-1704-42C9-8D4A-662DB8515D7A}" type="pres">
      <dgm:prSet presAssocID="{1CCE0A77-5432-49A4-9804-57465E6E5C1E}" presName="aNode" presStyleLbl="bgShp" presStyleIdx="0" presStyleCnt="4"/>
      <dgm:spPr/>
      <dgm:t>
        <a:bodyPr/>
        <a:lstStyle/>
        <a:p>
          <a:endParaRPr lang="fi-FI"/>
        </a:p>
      </dgm:t>
    </dgm:pt>
    <dgm:pt modelId="{1E1CD235-7A09-4DFD-9B11-E243F5AFDB0C}" type="pres">
      <dgm:prSet presAssocID="{1CCE0A77-5432-49A4-9804-57465E6E5C1E}" presName="textNode" presStyleLbl="bgShp" presStyleIdx="0" presStyleCnt="4"/>
      <dgm:spPr/>
      <dgm:t>
        <a:bodyPr/>
        <a:lstStyle/>
        <a:p>
          <a:endParaRPr lang="fi-FI"/>
        </a:p>
      </dgm:t>
    </dgm:pt>
    <dgm:pt modelId="{768F0C5D-C9A4-4DED-9B67-8F38CCD4132B}" type="pres">
      <dgm:prSet presAssocID="{1CCE0A77-5432-49A4-9804-57465E6E5C1E}" presName="compChildNode" presStyleCnt="0"/>
      <dgm:spPr/>
    </dgm:pt>
    <dgm:pt modelId="{DCAAC40A-3FE9-4FF8-899E-5FB3196499CA}" type="pres">
      <dgm:prSet presAssocID="{1CCE0A77-5432-49A4-9804-57465E6E5C1E}" presName="theInnerList" presStyleCnt="0"/>
      <dgm:spPr/>
    </dgm:pt>
    <dgm:pt modelId="{54127F4B-01A4-4EF8-B0B9-48D6E1FDDBB6}" type="pres">
      <dgm:prSet presAssocID="{1CCE0A77-5432-49A4-9804-57465E6E5C1E}" presName="aSpace" presStyleCnt="0"/>
      <dgm:spPr/>
    </dgm:pt>
    <dgm:pt modelId="{6EC6CE32-D2ED-4AB1-AFF2-A88ECCFBD785}" type="pres">
      <dgm:prSet presAssocID="{E30CF307-F060-4F71-9237-7973A67B7565}" presName="compNode" presStyleCnt="0"/>
      <dgm:spPr/>
    </dgm:pt>
    <dgm:pt modelId="{35F15A6B-749C-46C5-AD33-336967F6C835}" type="pres">
      <dgm:prSet presAssocID="{E30CF307-F060-4F71-9237-7973A67B7565}" presName="aNode" presStyleLbl="bgShp" presStyleIdx="1" presStyleCnt="4"/>
      <dgm:spPr/>
      <dgm:t>
        <a:bodyPr/>
        <a:lstStyle/>
        <a:p>
          <a:endParaRPr lang="fi-FI"/>
        </a:p>
      </dgm:t>
    </dgm:pt>
    <dgm:pt modelId="{39DD5BC9-3F65-4447-9825-9E33475DBCEE}" type="pres">
      <dgm:prSet presAssocID="{E30CF307-F060-4F71-9237-7973A67B7565}" presName="textNode" presStyleLbl="bgShp" presStyleIdx="1" presStyleCnt="4"/>
      <dgm:spPr/>
      <dgm:t>
        <a:bodyPr/>
        <a:lstStyle/>
        <a:p>
          <a:endParaRPr lang="fi-FI"/>
        </a:p>
      </dgm:t>
    </dgm:pt>
    <dgm:pt modelId="{709334E6-9AD8-44F5-BE2C-9D8035CC88DE}" type="pres">
      <dgm:prSet presAssocID="{E30CF307-F060-4F71-9237-7973A67B7565}" presName="compChildNode" presStyleCnt="0"/>
      <dgm:spPr/>
    </dgm:pt>
    <dgm:pt modelId="{B4328851-B8FC-4DEE-AE52-1B18AB1B0F9D}" type="pres">
      <dgm:prSet presAssocID="{E30CF307-F060-4F71-9237-7973A67B7565}" presName="theInnerList" presStyleCnt="0"/>
      <dgm:spPr/>
    </dgm:pt>
    <dgm:pt modelId="{8F680468-9997-43DA-A38B-1EB9634CFE35}" type="pres">
      <dgm:prSet presAssocID="{E30CF307-F060-4F71-9237-7973A67B7565}" presName="aSpace" presStyleCnt="0"/>
      <dgm:spPr/>
    </dgm:pt>
    <dgm:pt modelId="{9EB65BDB-F927-4BA0-B1F0-9032342C0DCF}" type="pres">
      <dgm:prSet presAssocID="{8095610E-1408-407C-96BF-2D6EBE9588AF}" presName="compNode" presStyleCnt="0"/>
      <dgm:spPr/>
    </dgm:pt>
    <dgm:pt modelId="{A77742E3-2799-4D2B-A640-979C3EADB73B}" type="pres">
      <dgm:prSet presAssocID="{8095610E-1408-407C-96BF-2D6EBE9588AF}" presName="aNode" presStyleLbl="bgShp" presStyleIdx="2" presStyleCnt="4"/>
      <dgm:spPr/>
      <dgm:t>
        <a:bodyPr/>
        <a:lstStyle/>
        <a:p>
          <a:endParaRPr lang="fi-FI"/>
        </a:p>
      </dgm:t>
    </dgm:pt>
    <dgm:pt modelId="{1488DEA9-C741-4B6C-BEB9-A469686079F9}" type="pres">
      <dgm:prSet presAssocID="{8095610E-1408-407C-96BF-2D6EBE9588AF}" presName="textNode" presStyleLbl="bgShp" presStyleIdx="2" presStyleCnt="4"/>
      <dgm:spPr/>
      <dgm:t>
        <a:bodyPr/>
        <a:lstStyle/>
        <a:p>
          <a:endParaRPr lang="fi-FI"/>
        </a:p>
      </dgm:t>
    </dgm:pt>
    <dgm:pt modelId="{852739A2-E468-4062-916B-D5AFD78468DE}" type="pres">
      <dgm:prSet presAssocID="{8095610E-1408-407C-96BF-2D6EBE9588AF}" presName="compChildNode" presStyleCnt="0"/>
      <dgm:spPr/>
    </dgm:pt>
    <dgm:pt modelId="{C810A0AB-A5A7-4337-AC48-641827522639}" type="pres">
      <dgm:prSet presAssocID="{8095610E-1408-407C-96BF-2D6EBE9588AF}" presName="theInnerList" presStyleCnt="0"/>
      <dgm:spPr/>
    </dgm:pt>
    <dgm:pt modelId="{542BF599-3564-442E-A369-64141FCFA722}" type="pres">
      <dgm:prSet presAssocID="{8095610E-1408-407C-96BF-2D6EBE9588AF}" presName="aSpace" presStyleCnt="0"/>
      <dgm:spPr/>
    </dgm:pt>
    <dgm:pt modelId="{D4FDFFD4-BE06-4358-B831-73F7A2A84452}" type="pres">
      <dgm:prSet presAssocID="{785C465E-044E-4C87-9BBF-9ABFD40E715E}" presName="compNode" presStyleCnt="0"/>
      <dgm:spPr/>
    </dgm:pt>
    <dgm:pt modelId="{F1394F04-B932-4E2B-8A09-911A64EA5664}" type="pres">
      <dgm:prSet presAssocID="{785C465E-044E-4C87-9BBF-9ABFD40E715E}" presName="aNode" presStyleLbl="bgShp" presStyleIdx="3" presStyleCnt="4"/>
      <dgm:spPr/>
      <dgm:t>
        <a:bodyPr/>
        <a:lstStyle/>
        <a:p>
          <a:endParaRPr lang="fi-FI"/>
        </a:p>
      </dgm:t>
    </dgm:pt>
    <dgm:pt modelId="{474CEED6-7F59-4495-B643-FFDEA3F8792E}" type="pres">
      <dgm:prSet presAssocID="{785C465E-044E-4C87-9BBF-9ABFD40E715E}" presName="textNode" presStyleLbl="bgShp" presStyleIdx="3" presStyleCnt="4"/>
      <dgm:spPr/>
      <dgm:t>
        <a:bodyPr/>
        <a:lstStyle/>
        <a:p>
          <a:endParaRPr lang="fi-FI"/>
        </a:p>
      </dgm:t>
    </dgm:pt>
    <dgm:pt modelId="{DA50774D-459F-4A84-AE2F-837DBDF5FD6C}" type="pres">
      <dgm:prSet presAssocID="{785C465E-044E-4C87-9BBF-9ABFD40E715E}" presName="compChildNode" presStyleCnt="0"/>
      <dgm:spPr/>
    </dgm:pt>
    <dgm:pt modelId="{39CEE633-7FF5-4F62-9868-896DBAC0419A}" type="pres">
      <dgm:prSet presAssocID="{785C465E-044E-4C87-9BBF-9ABFD40E715E}" presName="theInnerList" presStyleCnt="0"/>
      <dgm:spPr/>
    </dgm:pt>
  </dgm:ptLst>
  <dgm:cxnLst>
    <dgm:cxn modelId="{5CF467B7-92EC-40E2-9371-23A911011E1B}" type="presOf" srcId="{E30CF307-F060-4F71-9237-7973A67B7565}" destId="{35F15A6B-749C-46C5-AD33-336967F6C835}" srcOrd="0" destOrd="0" presId="urn:microsoft.com/office/officeart/2005/8/layout/lProcess2"/>
    <dgm:cxn modelId="{E1F1362F-5BD7-4F97-86A9-876F2CC62DF4}" type="presOf" srcId="{785C465E-044E-4C87-9BBF-9ABFD40E715E}" destId="{474CEED6-7F59-4495-B643-FFDEA3F8792E}" srcOrd="1" destOrd="0" presId="urn:microsoft.com/office/officeart/2005/8/layout/lProcess2"/>
    <dgm:cxn modelId="{23FC0163-9512-476C-8C6D-2A3C4F4AC016}" type="presOf" srcId="{E30CF307-F060-4F71-9237-7973A67B7565}" destId="{39DD5BC9-3F65-4447-9825-9E33475DBCEE}" srcOrd="1" destOrd="0" presId="urn:microsoft.com/office/officeart/2005/8/layout/lProcess2"/>
    <dgm:cxn modelId="{9EAB17F7-D065-44F1-BC59-EB0EBC2DCA71}" type="presOf" srcId="{1CCE0A77-5432-49A4-9804-57465E6E5C1E}" destId="{8A5B404A-1704-42C9-8D4A-662DB8515D7A}" srcOrd="0" destOrd="0" presId="urn:microsoft.com/office/officeart/2005/8/layout/lProcess2"/>
    <dgm:cxn modelId="{3237AB0F-807B-4372-A176-55281968A8F7}" srcId="{36A47F77-1668-451B-86BA-42589483EDB3}" destId="{785C465E-044E-4C87-9BBF-9ABFD40E715E}" srcOrd="3" destOrd="0" parTransId="{B18D9BD9-47A8-4C31-8D20-E81AA4AB632D}" sibTransId="{AF9F942B-20E2-4F19-AB34-EF903E6F4A1E}"/>
    <dgm:cxn modelId="{53DE91A3-2769-426A-9A77-D9ED90A0F136}" type="presOf" srcId="{36A47F77-1668-451B-86BA-42589483EDB3}" destId="{06662D09-B2FD-4981-88F3-36DCA8BA1ECA}" srcOrd="0" destOrd="0" presId="urn:microsoft.com/office/officeart/2005/8/layout/lProcess2"/>
    <dgm:cxn modelId="{24F11C30-6833-423C-B462-162C8EDE5C35}" srcId="{36A47F77-1668-451B-86BA-42589483EDB3}" destId="{1CCE0A77-5432-49A4-9804-57465E6E5C1E}" srcOrd="0" destOrd="0" parTransId="{6D0ABEFF-E9AE-4830-AF50-2C2DA06BAA88}" sibTransId="{E3AE8CFC-A085-4070-A0A1-2520A47871BD}"/>
    <dgm:cxn modelId="{D6891499-8E4C-4370-88F9-B4D49AF5F208}" type="presOf" srcId="{785C465E-044E-4C87-9BBF-9ABFD40E715E}" destId="{F1394F04-B932-4E2B-8A09-911A64EA5664}" srcOrd="0" destOrd="0" presId="urn:microsoft.com/office/officeart/2005/8/layout/lProcess2"/>
    <dgm:cxn modelId="{9D4F19F2-FEF1-463B-B3E2-22CCA3B9B4A0}" type="presOf" srcId="{8095610E-1408-407C-96BF-2D6EBE9588AF}" destId="{A77742E3-2799-4D2B-A640-979C3EADB73B}" srcOrd="0" destOrd="0" presId="urn:microsoft.com/office/officeart/2005/8/layout/lProcess2"/>
    <dgm:cxn modelId="{96602F2A-F997-4B19-B7AB-F248EDCA0E65}" type="presOf" srcId="{8095610E-1408-407C-96BF-2D6EBE9588AF}" destId="{1488DEA9-C741-4B6C-BEB9-A469686079F9}" srcOrd="1" destOrd="0" presId="urn:microsoft.com/office/officeart/2005/8/layout/lProcess2"/>
    <dgm:cxn modelId="{2414AF25-97F4-4584-9299-C6EA6D64DCB2}" type="presOf" srcId="{1CCE0A77-5432-49A4-9804-57465E6E5C1E}" destId="{1E1CD235-7A09-4DFD-9B11-E243F5AFDB0C}" srcOrd="1" destOrd="0" presId="urn:microsoft.com/office/officeart/2005/8/layout/lProcess2"/>
    <dgm:cxn modelId="{2F757A16-E9CD-4096-92FC-28869481FB71}" srcId="{36A47F77-1668-451B-86BA-42589483EDB3}" destId="{8095610E-1408-407C-96BF-2D6EBE9588AF}" srcOrd="2" destOrd="0" parTransId="{8E07FA8D-4E4F-4264-932A-AEBCBAA40ED4}" sibTransId="{75D3A43B-89F6-4CED-B750-34FD160E8D0B}"/>
    <dgm:cxn modelId="{D26341FC-C76F-4514-8019-E76C37A59809}" srcId="{36A47F77-1668-451B-86BA-42589483EDB3}" destId="{E30CF307-F060-4F71-9237-7973A67B7565}" srcOrd="1" destOrd="0" parTransId="{892B0FE9-7CF0-405D-9062-9DD526C55838}" sibTransId="{9F1DF8EA-5C21-4CD6-8C7E-40CC2ADBD806}"/>
    <dgm:cxn modelId="{569F1E2C-043B-4791-88AE-8AFAD4C9035A}" type="presParOf" srcId="{06662D09-B2FD-4981-88F3-36DCA8BA1ECA}" destId="{99FE98A3-3DAA-4D7F-AFE3-7DB2E950CB22}" srcOrd="0" destOrd="0" presId="urn:microsoft.com/office/officeart/2005/8/layout/lProcess2"/>
    <dgm:cxn modelId="{B1E3345F-AFEC-4F11-9552-5919EAEA20B2}" type="presParOf" srcId="{99FE98A3-3DAA-4D7F-AFE3-7DB2E950CB22}" destId="{8A5B404A-1704-42C9-8D4A-662DB8515D7A}" srcOrd="0" destOrd="0" presId="urn:microsoft.com/office/officeart/2005/8/layout/lProcess2"/>
    <dgm:cxn modelId="{7C077AAF-2B82-460D-8839-880719C92DB1}" type="presParOf" srcId="{99FE98A3-3DAA-4D7F-AFE3-7DB2E950CB22}" destId="{1E1CD235-7A09-4DFD-9B11-E243F5AFDB0C}" srcOrd="1" destOrd="0" presId="urn:microsoft.com/office/officeart/2005/8/layout/lProcess2"/>
    <dgm:cxn modelId="{D771C93E-2D16-464E-A44A-7B02BC262252}" type="presParOf" srcId="{99FE98A3-3DAA-4D7F-AFE3-7DB2E950CB22}" destId="{768F0C5D-C9A4-4DED-9B67-8F38CCD4132B}" srcOrd="2" destOrd="0" presId="urn:microsoft.com/office/officeart/2005/8/layout/lProcess2"/>
    <dgm:cxn modelId="{5A44AE72-C5BC-41BA-985F-3B5C0C6D2AB7}" type="presParOf" srcId="{768F0C5D-C9A4-4DED-9B67-8F38CCD4132B}" destId="{DCAAC40A-3FE9-4FF8-899E-5FB3196499CA}" srcOrd="0" destOrd="0" presId="urn:microsoft.com/office/officeart/2005/8/layout/lProcess2"/>
    <dgm:cxn modelId="{2DAD33BD-FA24-4073-A55B-CCA184E127C5}" type="presParOf" srcId="{06662D09-B2FD-4981-88F3-36DCA8BA1ECA}" destId="{54127F4B-01A4-4EF8-B0B9-48D6E1FDDBB6}" srcOrd="1" destOrd="0" presId="urn:microsoft.com/office/officeart/2005/8/layout/lProcess2"/>
    <dgm:cxn modelId="{C711D03D-D531-4808-A84B-F147ADCA3FB7}" type="presParOf" srcId="{06662D09-B2FD-4981-88F3-36DCA8BA1ECA}" destId="{6EC6CE32-D2ED-4AB1-AFF2-A88ECCFBD785}" srcOrd="2" destOrd="0" presId="urn:microsoft.com/office/officeart/2005/8/layout/lProcess2"/>
    <dgm:cxn modelId="{EF215D00-1D09-404E-9DB6-70110DC31D63}" type="presParOf" srcId="{6EC6CE32-D2ED-4AB1-AFF2-A88ECCFBD785}" destId="{35F15A6B-749C-46C5-AD33-336967F6C835}" srcOrd="0" destOrd="0" presId="urn:microsoft.com/office/officeart/2005/8/layout/lProcess2"/>
    <dgm:cxn modelId="{D010DB69-B607-4F50-B84F-899048C08DD0}" type="presParOf" srcId="{6EC6CE32-D2ED-4AB1-AFF2-A88ECCFBD785}" destId="{39DD5BC9-3F65-4447-9825-9E33475DBCEE}" srcOrd="1" destOrd="0" presId="urn:microsoft.com/office/officeart/2005/8/layout/lProcess2"/>
    <dgm:cxn modelId="{3483EDD3-D066-48DC-A627-1A1B71D0A714}" type="presParOf" srcId="{6EC6CE32-D2ED-4AB1-AFF2-A88ECCFBD785}" destId="{709334E6-9AD8-44F5-BE2C-9D8035CC88DE}" srcOrd="2" destOrd="0" presId="urn:microsoft.com/office/officeart/2005/8/layout/lProcess2"/>
    <dgm:cxn modelId="{CAA8E4A7-BB66-4ECF-B98C-E32637BFD60D}" type="presParOf" srcId="{709334E6-9AD8-44F5-BE2C-9D8035CC88DE}" destId="{B4328851-B8FC-4DEE-AE52-1B18AB1B0F9D}" srcOrd="0" destOrd="0" presId="urn:microsoft.com/office/officeart/2005/8/layout/lProcess2"/>
    <dgm:cxn modelId="{048E5608-D03A-4076-B937-CA09197F0919}" type="presParOf" srcId="{06662D09-B2FD-4981-88F3-36DCA8BA1ECA}" destId="{8F680468-9997-43DA-A38B-1EB9634CFE35}" srcOrd="3" destOrd="0" presId="urn:microsoft.com/office/officeart/2005/8/layout/lProcess2"/>
    <dgm:cxn modelId="{76866B7C-6881-4F89-A61B-0EA469ADB995}" type="presParOf" srcId="{06662D09-B2FD-4981-88F3-36DCA8BA1ECA}" destId="{9EB65BDB-F927-4BA0-B1F0-9032342C0DCF}" srcOrd="4" destOrd="0" presId="urn:microsoft.com/office/officeart/2005/8/layout/lProcess2"/>
    <dgm:cxn modelId="{1EDA3E87-91D2-416E-9B4C-8E13F0FBF8EC}" type="presParOf" srcId="{9EB65BDB-F927-4BA0-B1F0-9032342C0DCF}" destId="{A77742E3-2799-4D2B-A640-979C3EADB73B}" srcOrd="0" destOrd="0" presId="urn:microsoft.com/office/officeart/2005/8/layout/lProcess2"/>
    <dgm:cxn modelId="{1B8A8E9F-5C1F-454B-A2EF-ADEB5A3A20BF}" type="presParOf" srcId="{9EB65BDB-F927-4BA0-B1F0-9032342C0DCF}" destId="{1488DEA9-C741-4B6C-BEB9-A469686079F9}" srcOrd="1" destOrd="0" presId="urn:microsoft.com/office/officeart/2005/8/layout/lProcess2"/>
    <dgm:cxn modelId="{22D6BC5B-972D-496C-894B-D09004A273AA}" type="presParOf" srcId="{9EB65BDB-F927-4BA0-B1F0-9032342C0DCF}" destId="{852739A2-E468-4062-916B-D5AFD78468DE}" srcOrd="2" destOrd="0" presId="urn:microsoft.com/office/officeart/2005/8/layout/lProcess2"/>
    <dgm:cxn modelId="{42571882-673D-476D-86B0-6EC520654367}" type="presParOf" srcId="{852739A2-E468-4062-916B-D5AFD78468DE}" destId="{C810A0AB-A5A7-4337-AC48-641827522639}" srcOrd="0" destOrd="0" presId="urn:microsoft.com/office/officeart/2005/8/layout/lProcess2"/>
    <dgm:cxn modelId="{A7E61DA3-0E5F-4711-BBC7-FBCD8FCD4A0F}" type="presParOf" srcId="{06662D09-B2FD-4981-88F3-36DCA8BA1ECA}" destId="{542BF599-3564-442E-A369-64141FCFA722}" srcOrd="5" destOrd="0" presId="urn:microsoft.com/office/officeart/2005/8/layout/lProcess2"/>
    <dgm:cxn modelId="{F8F0EA54-CE61-4E0C-B72C-77E08EAC59A7}" type="presParOf" srcId="{06662D09-B2FD-4981-88F3-36DCA8BA1ECA}" destId="{D4FDFFD4-BE06-4358-B831-73F7A2A84452}" srcOrd="6" destOrd="0" presId="urn:microsoft.com/office/officeart/2005/8/layout/lProcess2"/>
    <dgm:cxn modelId="{C3937EA1-B3C7-49D1-BB7E-1A2953705044}" type="presParOf" srcId="{D4FDFFD4-BE06-4358-B831-73F7A2A84452}" destId="{F1394F04-B932-4E2B-8A09-911A64EA5664}" srcOrd="0" destOrd="0" presId="urn:microsoft.com/office/officeart/2005/8/layout/lProcess2"/>
    <dgm:cxn modelId="{6AFB770F-7426-4E13-AFE6-3EE4A8D7ADEA}" type="presParOf" srcId="{D4FDFFD4-BE06-4358-B831-73F7A2A84452}" destId="{474CEED6-7F59-4495-B643-FFDEA3F8792E}" srcOrd="1" destOrd="0" presId="urn:microsoft.com/office/officeart/2005/8/layout/lProcess2"/>
    <dgm:cxn modelId="{DF1D28E1-0799-410C-AACA-E09EF59B9E40}" type="presParOf" srcId="{D4FDFFD4-BE06-4358-B831-73F7A2A84452}" destId="{DA50774D-459F-4A84-AE2F-837DBDF5FD6C}" srcOrd="2" destOrd="0" presId="urn:microsoft.com/office/officeart/2005/8/layout/lProcess2"/>
    <dgm:cxn modelId="{863AD6F0-BEC7-456A-BBBD-5C554B6BB4F7}" type="presParOf" srcId="{DA50774D-459F-4A84-AE2F-837DBDF5FD6C}" destId="{39CEE633-7FF5-4F62-9868-896DBAC0419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B404A-1704-42C9-8D4A-662DB8515D7A}">
      <dsp:nvSpPr>
        <dsp:cNvPr id="0" name=""/>
        <dsp:cNvSpPr/>
      </dsp:nvSpPr>
      <dsp:spPr>
        <a:xfrm>
          <a:off x="1978" y="0"/>
          <a:ext cx="1941584" cy="337308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dirty="0" smtClean="0"/>
            <a:t>Saatavuus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0" i="1" kern="1200" dirty="0" err="1" smtClean="0"/>
            <a:t>Ylä</a:t>
          </a:r>
          <a:r>
            <a:rPr lang="fi-FI" sz="1600" b="0" i="1" kern="1200" dirty="0" smtClean="0"/>
            <a:t>-Savon SOTE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0" i="1" kern="1200" dirty="0" err="1" smtClean="0"/>
            <a:t>Kysteri</a:t>
          </a:r>
          <a:r>
            <a:rPr lang="fi-FI" sz="1600" b="0" i="1" kern="1200" dirty="0" smtClean="0"/>
            <a:t> (+ </a:t>
          </a:r>
          <a:r>
            <a:rPr lang="fi-FI" sz="1600" b="0" i="1" kern="1200" dirty="0" err="1" smtClean="0"/>
            <a:t>Sisä</a:t>
          </a:r>
          <a:r>
            <a:rPr lang="fi-FI" sz="1600" b="0" i="1" kern="1200" dirty="0" smtClean="0"/>
            <a:t>-Savo)</a:t>
          </a:r>
          <a:endParaRPr lang="fi-FI" sz="1600" b="0" i="1" kern="1200" dirty="0"/>
        </a:p>
      </dsp:txBody>
      <dsp:txXfrm>
        <a:off x="1978" y="0"/>
        <a:ext cx="1941584" cy="1011926"/>
      </dsp:txXfrm>
    </dsp:sp>
    <dsp:sp modelId="{35F15A6B-749C-46C5-AD33-336967F6C835}">
      <dsp:nvSpPr>
        <dsp:cNvPr id="0" name=""/>
        <dsp:cNvSpPr/>
      </dsp:nvSpPr>
      <dsp:spPr>
        <a:xfrm>
          <a:off x="2089182" y="0"/>
          <a:ext cx="1941584" cy="337308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dirty="0" smtClean="0"/>
            <a:t>Ennaltaehkäisy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0" i="1" kern="1200" dirty="0" smtClean="0"/>
            <a:t>Siilinjärvi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0" i="1" kern="1200" dirty="0"/>
        </a:p>
      </dsp:txBody>
      <dsp:txXfrm>
        <a:off x="2089182" y="0"/>
        <a:ext cx="1941584" cy="1011926"/>
      </dsp:txXfrm>
    </dsp:sp>
    <dsp:sp modelId="{A77742E3-2799-4D2B-A640-979C3EADB73B}">
      <dsp:nvSpPr>
        <dsp:cNvPr id="0" name=""/>
        <dsp:cNvSpPr/>
      </dsp:nvSpPr>
      <dsp:spPr>
        <a:xfrm>
          <a:off x="4176385" y="0"/>
          <a:ext cx="1941584" cy="337308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200" b="1" kern="1200" dirty="0" smtClean="0"/>
            <a:t>Laatu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0" i="1" kern="1200" dirty="0" smtClean="0"/>
            <a:t>Varkaus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0" i="1" kern="1200" dirty="0"/>
        </a:p>
      </dsp:txBody>
      <dsp:txXfrm>
        <a:off x="4176385" y="0"/>
        <a:ext cx="1941584" cy="1011926"/>
      </dsp:txXfrm>
    </dsp:sp>
    <dsp:sp modelId="{F1394F04-B932-4E2B-8A09-911A64EA5664}">
      <dsp:nvSpPr>
        <dsp:cNvPr id="0" name=""/>
        <dsp:cNvSpPr/>
      </dsp:nvSpPr>
      <dsp:spPr>
        <a:xfrm>
          <a:off x="6263589" y="0"/>
          <a:ext cx="1941584" cy="337308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dirty="0" err="1" smtClean="0"/>
            <a:t>Yhteentoimivuus</a:t>
          </a:r>
          <a:endParaRPr lang="fi-FI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0" i="1" kern="1200" dirty="0" smtClean="0"/>
            <a:t>Kuopio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0" i="1" kern="1200" dirty="0"/>
        </a:p>
      </dsp:txBody>
      <dsp:txXfrm>
        <a:off x="6263589" y="0"/>
        <a:ext cx="1941584" cy="1011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B65D5-E0BD-4B4C-ADB0-E84FC7323AC5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94B55-4389-462B-87F4-9FC3E25F57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924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14400" y="275106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4437112"/>
            <a:ext cx="8534400" cy="528464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E6A616-6D7A-4129-A2B7-8D126A550BC6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" y="-27258"/>
            <a:ext cx="12188560" cy="2088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Ryhmä 9"/>
          <p:cNvGrpSpPr/>
          <p:nvPr userDrawn="1"/>
        </p:nvGrpSpPr>
        <p:grpSpPr>
          <a:xfrm>
            <a:off x="815413" y="-27258"/>
            <a:ext cx="11376587" cy="2371332"/>
            <a:chOff x="611560" y="-27260"/>
            <a:chExt cx="8532440" cy="237133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0" r="22574"/>
            <a:stretch/>
          </p:blipFill>
          <p:spPr bwMode="auto">
            <a:xfrm>
              <a:off x="1403648" y="-27260"/>
              <a:ext cx="7740352" cy="2371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Kuva 10"/>
            <p:cNvPicPr>
              <a:picLocks noChangeAspect="1"/>
            </p:cNvPicPr>
            <p:nvPr userDrawn="1"/>
          </p:nvPicPr>
          <p:blipFill>
            <a:blip r:embed="rId4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260435"/>
              <a:ext cx="2160240" cy="151271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17756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9BFA-5558-4240-AAB2-0DADA97C0B15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63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1484785"/>
            <a:ext cx="2743200" cy="4281339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1484785"/>
            <a:ext cx="8026400" cy="428133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B460-86BD-4510-B7D0-39978EE30562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180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14400" y="275106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4437112"/>
            <a:ext cx="8534400" cy="528464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E6A616-6D7A-4129-A2B7-8D126A550BC6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" y="-27258"/>
            <a:ext cx="12188560" cy="2088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Ryhmä 9"/>
          <p:cNvGrpSpPr/>
          <p:nvPr userDrawn="1"/>
        </p:nvGrpSpPr>
        <p:grpSpPr>
          <a:xfrm>
            <a:off x="815413" y="-27258"/>
            <a:ext cx="11376587" cy="2371332"/>
            <a:chOff x="611560" y="-27260"/>
            <a:chExt cx="8532440" cy="237133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0" r="22574"/>
            <a:stretch/>
          </p:blipFill>
          <p:spPr bwMode="auto">
            <a:xfrm>
              <a:off x="1403648" y="-27260"/>
              <a:ext cx="7740352" cy="2371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Kuva 10"/>
            <p:cNvPicPr>
              <a:picLocks noChangeAspect="1"/>
            </p:cNvPicPr>
            <p:nvPr userDrawn="1"/>
          </p:nvPicPr>
          <p:blipFill>
            <a:blip r:embed="rId4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260435"/>
              <a:ext cx="2160240" cy="151271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13710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826" y="-27381"/>
            <a:ext cx="12213828" cy="418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14400" y="3543156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5132784"/>
            <a:ext cx="8534400" cy="528464"/>
          </a:xfrm>
        </p:spPr>
        <p:txBody>
          <a:bodyPr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E6A616-6D7A-4129-A2B7-8D126A550BC6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644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E4DE-9E8A-4812-9F6C-6CFD8552A494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063552" y="1600201"/>
            <a:ext cx="9518848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1754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2AE9-2971-495B-AC70-4A1F58D70D24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674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063552" y="1600201"/>
            <a:ext cx="46085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40B1-A23B-4312-8D1D-7A27E911C169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Sisällön paikkamerkki 2"/>
          <p:cNvSpPr>
            <a:spLocks noGrp="1"/>
          </p:cNvSpPr>
          <p:nvPr>
            <p:ph sz="half" idx="13"/>
          </p:nvPr>
        </p:nvSpPr>
        <p:spPr>
          <a:xfrm>
            <a:off x="6864085" y="1628800"/>
            <a:ext cx="472390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3821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871532" y="1535113"/>
            <a:ext cx="4800533" cy="639763"/>
          </a:xfrm>
        </p:spPr>
        <p:txBody>
          <a:bodyPr anchor="b">
            <a:noAutofit/>
          </a:bodyPr>
          <a:lstStyle>
            <a:lvl1pPr marL="0" indent="0">
              <a:buNone/>
              <a:defRPr sz="1867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67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871532" y="2174875"/>
            <a:ext cx="4800533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67"/>
            </a:lvl2pPr>
            <a:lvl3pPr>
              <a:defRPr sz="1600"/>
            </a:lvl3pPr>
            <a:lvl4pPr>
              <a:defRPr sz="1467"/>
            </a:lvl4pPr>
            <a:lvl5pPr>
              <a:defRPr sz="14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B061-C41C-41A4-A91D-F8ABAA539662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3"/>
          </p:nvPr>
        </p:nvSpPr>
        <p:spPr>
          <a:xfrm>
            <a:off x="6960096" y="1565101"/>
            <a:ext cx="4334272" cy="639763"/>
          </a:xfrm>
        </p:spPr>
        <p:txBody>
          <a:bodyPr anchor="b">
            <a:noAutofit/>
          </a:bodyPr>
          <a:lstStyle>
            <a:lvl1pPr marL="0" indent="0">
              <a:buNone/>
              <a:defRPr sz="1867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67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Sisällön paikkamerkki 3"/>
          <p:cNvSpPr>
            <a:spLocks noGrp="1"/>
          </p:cNvSpPr>
          <p:nvPr>
            <p:ph sz="half" idx="14"/>
          </p:nvPr>
        </p:nvSpPr>
        <p:spPr>
          <a:xfrm>
            <a:off x="6960096" y="2204864"/>
            <a:ext cx="4334272" cy="3951288"/>
          </a:xfrm>
        </p:spPr>
        <p:txBody>
          <a:bodyPr>
            <a:normAutofit/>
          </a:bodyPr>
          <a:lstStyle>
            <a:lvl1pPr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917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1CA1-6AA0-4AD8-9202-BC383BE381D5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19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266-BCCC-4105-8B6A-D83B17AEC689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40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826" y="-27381"/>
            <a:ext cx="12213828" cy="418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14400" y="3543156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5132784"/>
            <a:ext cx="8534400" cy="528464"/>
          </a:xfrm>
        </p:spPr>
        <p:txBody>
          <a:bodyPr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E6A616-6D7A-4129-A2B7-8D126A550BC6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89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>
            <a:normAutofit/>
          </a:bodyPr>
          <a:lstStyle>
            <a:lvl1pPr algn="l">
              <a:defRPr sz="1867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467"/>
            </a:lvl1pPr>
            <a:lvl2pPr marL="457178" indent="0">
              <a:buNone/>
              <a:defRPr sz="1200"/>
            </a:lvl2pPr>
            <a:lvl3pPr marL="914354" indent="0">
              <a:buNone/>
              <a:defRPr sz="1067"/>
            </a:lvl3pPr>
            <a:lvl4pPr marL="1371532" indent="0">
              <a:buNone/>
              <a:defRPr sz="933"/>
            </a:lvl4pPr>
            <a:lvl5pPr marL="1828709" indent="0">
              <a:buNone/>
              <a:defRPr sz="933"/>
            </a:lvl5pPr>
            <a:lvl6pPr marL="2285886" indent="0">
              <a:buNone/>
              <a:defRPr sz="933"/>
            </a:lvl6pPr>
            <a:lvl7pPr marL="2743062" indent="0">
              <a:buNone/>
              <a:defRPr sz="933"/>
            </a:lvl7pPr>
            <a:lvl8pPr marL="3200240" indent="0">
              <a:buNone/>
              <a:defRPr sz="933"/>
            </a:lvl8pPr>
            <a:lvl9pPr marL="3657418" indent="0">
              <a:buNone/>
              <a:defRPr sz="933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67D0-039F-4097-8A1A-2A316B8D092A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859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9BFA-5558-4240-AAB2-0DADA97C0B15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137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1484785"/>
            <a:ext cx="2743200" cy="4281339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1484785"/>
            <a:ext cx="8026400" cy="428133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B460-86BD-4510-B7D0-39978EE30562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3041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erusdia -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</p:spPr>
        <p:txBody>
          <a:bodyPr>
            <a:normAutofit/>
          </a:bodyPr>
          <a:lstStyle>
            <a:lvl1pPr>
              <a:defRPr sz="3467" b="1">
                <a:solidFill>
                  <a:srgbClr val="8787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Otsikko tähän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161995" y="1604797"/>
            <a:ext cx="7790656" cy="4320000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sz="half" idx="10" hasCustomPrompt="1"/>
          </p:nvPr>
        </p:nvSpPr>
        <p:spPr>
          <a:xfrm>
            <a:off x="609600" y="1604797"/>
            <a:ext cx="3456384" cy="4320000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Kuva tähän</a:t>
            </a:r>
          </a:p>
        </p:txBody>
      </p:sp>
      <p:sp>
        <p:nvSpPr>
          <p:cNvPr id="7" name="Suorakulmio 6"/>
          <p:cNvSpPr/>
          <p:nvPr userDrawn="1"/>
        </p:nvSpPr>
        <p:spPr>
          <a:xfrm>
            <a:off x="811" y="5925278"/>
            <a:ext cx="12191189" cy="928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1" y="6018784"/>
            <a:ext cx="1926400" cy="7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1279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02126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64435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39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86835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12965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776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E4DE-9E8A-4812-9F6C-6CFD8552A494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063552" y="1600201"/>
            <a:ext cx="9518848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64369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4995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39530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2765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9256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36724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erusdia -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</p:spPr>
        <p:txBody>
          <a:bodyPr>
            <a:normAutofit/>
          </a:bodyPr>
          <a:lstStyle>
            <a:lvl1pPr>
              <a:defRPr sz="3467" b="1">
                <a:solidFill>
                  <a:srgbClr val="87878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/>
              <a:t>Otsikko tähän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161995" y="1604797"/>
            <a:ext cx="7790656" cy="4320000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sz="half" idx="10" hasCustomPrompt="1"/>
          </p:nvPr>
        </p:nvSpPr>
        <p:spPr>
          <a:xfrm>
            <a:off x="609600" y="1604797"/>
            <a:ext cx="3456384" cy="4320000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Kuva tähän</a:t>
            </a:r>
          </a:p>
        </p:txBody>
      </p:sp>
      <p:sp>
        <p:nvSpPr>
          <p:cNvPr id="7" name="Suorakulmio 6"/>
          <p:cNvSpPr/>
          <p:nvPr userDrawn="1"/>
        </p:nvSpPr>
        <p:spPr>
          <a:xfrm>
            <a:off x="811" y="5925278"/>
            <a:ext cx="12191189" cy="928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1" y="6018784"/>
            <a:ext cx="1926400" cy="7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2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2AE9-2971-495B-AC70-4A1F58D70D24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2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063552" y="1600201"/>
            <a:ext cx="46085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40B1-A23B-4312-8D1D-7A27E911C169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Sisällön paikkamerkki 2"/>
          <p:cNvSpPr>
            <a:spLocks noGrp="1"/>
          </p:cNvSpPr>
          <p:nvPr>
            <p:ph sz="half" idx="13"/>
          </p:nvPr>
        </p:nvSpPr>
        <p:spPr>
          <a:xfrm>
            <a:off x="6864085" y="1628800"/>
            <a:ext cx="472390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147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871532" y="1535113"/>
            <a:ext cx="4800533" cy="639763"/>
          </a:xfrm>
        </p:spPr>
        <p:txBody>
          <a:bodyPr anchor="b">
            <a:noAutofit/>
          </a:bodyPr>
          <a:lstStyle>
            <a:lvl1pPr marL="0" indent="0">
              <a:buNone/>
              <a:defRPr sz="1867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67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871532" y="2174875"/>
            <a:ext cx="4800533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67"/>
            </a:lvl2pPr>
            <a:lvl3pPr>
              <a:defRPr sz="1600"/>
            </a:lvl3pPr>
            <a:lvl4pPr>
              <a:defRPr sz="1467"/>
            </a:lvl4pPr>
            <a:lvl5pPr>
              <a:defRPr sz="14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B061-C41C-41A4-A91D-F8ABAA539662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3"/>
          </p:nvPr>
        </p:nvSpPr>
        <p:spPr>
          <a:xfrm>
            <a:off x="6960096" y="1565101"/>
            <a:ext cx="4334272" cy="639763"/>
          </a:xfrm>
        </p:spPr>
        <p:txBody>
          <a:bodyPr anchor="b">
            <a:noAutofit/>
          </a:bodyPr>
          <a:lstStyle>
            <a:lvl1pPr marL="0" indent="0">
              <a:buNone/>
              <a:defRPr sz="1867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67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Sisällön paikkamerkki 3"/>
          <p:cNvSpPr>
            <a:spLocks noGrp="1"/>
          </p:cNvSpPr>
          <p:nvPr>
            <p:ph sz="half" idx="14"/>
          </p:nvPr>
        </p:nvSpPr>
        <p:spPr>
          <a:xfrm>
            <a:off x="6960096" y="2204864"/>
            <a:ext cx="4334272" cy="3951288"/>
          </a:xfrm>
        </p:spPr>
        <p:txBody>
          <a:bodyPr>
            <a:normAutofit/>
          </a:bodyPr>
          <a:lstStyle>
            <a:lvl1pPr>
              <a:defRPr sz="1867"/>
            </a:lvl1pPr>
            <a:lvl2pPr>
              <a:defRPr sz="1600"/>
            </a:lvl2pPr>
            <a:lvl3pPr>
              <a:defRPr sz="1467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329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1CA1-6AA0-4AD8-9202-BC383BE381D5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8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266-BCCC-4105-8B6A-D83B17AEC689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84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>
            <a:normAutofit/>
          </a:bodyPr>
          <a:lstStyle>
            <a:lvl1pPr algn="l">
              <a:defRPr sz="1867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467"/>
            </a:lvl1pPr>
            <a:lvl2pPr marL="457178" indent="0">
              <a:buNone/>
              <a:defRPr sz="1200"/>
            </a:lvl2pPr>
            <a:lvl3pPr marL="914354" indent="0">
              <a:buNone/>
              <a:defRPr sz="1067"/>
            </a:lvl3pPr>
            <a:lvl4pPr marL="1371532" indent="0">
              <a:buNone/>
              <a:defRPr sz="933"/>
            </a:lvl4pPr>
            <a:lvl5pPr marL="1828709" indent="0">
              <a:buNone/>
              <a:defRPr sz="933"/>
            </a:lvl5pPr>
            <a:lvl6pPr marL="2285886" indent="0">
              <a:buNone/>
              <a:defRPr sz="933"/>
            </a:lvl6pPr>
            <a:lvl7pPr marL="2743062" indent="0">
              <a:buNone/>
              <a:defRPr sz="933"/>
            </a:lvl7pPr>
            <a:lvl8pPr marL="3200240" indent="0">
              <a:buNone/>
              <a:defRPr sz="933"/>
            </a:lvl8pPr>
            <a:lvl9pPr marL="3657418" indent="0">
              <a:buNone/>
              <a:defRPr sz="933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67D0-039F-4097-8A1A-2A316B8D092A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43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21"/>
            <a:ext cx="121920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Ryhmä 15"/>
          <p:cNvGrpSpPr/>
          <p:nvPr/>
        </p:nvGrpSpPr>
        <p:grpSpPr>
          <a:xfrm>
            <a:off x="451514" y="11861"/>
            <a:ext cx="11740489" cy="2105025"/>
            <a:chOff x="338633" y="11857"/>
            <a:chExt cx="8805367" cy="2105025"/>
          </a:xfrm>
        </p:grpSpPr>
        <p:pic>
          <p:nvPicPr>
            <p:cNvPr id="1029" name="Picture 5"/>
            <p:cNvPicPr>
              <a:picLocks noChangeAspect="1" noChangeArrowheads="1"/>
            </p:cNvPicPr>
            <p:nvPr userDrawn="1"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97" r="2651"/>
            <a:stretch/>
          </p:blipFill>
          <p:spPr bwMode="auto">
            <a:xfrm>
              <a:off x="842689" y="11857"/>
              <a:ext cx="8301311" cy="2105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Kuva 17" descr="Z:\AIKATAULUT\Asiakrjamallit\SHP Office 2010\Kuvat\KYS logo P.JPG"/>
            <p:cNvPicPr/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33" y="344513"/>
              <a:ext cx="720080" cy="10801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063552" y="274639"/>
            <a:ext cx="9518848" cy="1143000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063552" y="1600201"/>
            <a:ext cx="9518848" cy="4525963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354"/>
            <a:fld id="{89C98E9D-A81A-4856-8A88-B9CD095A3BCE}" type="datetime1">
              <a:rPr lang="fi-FI" smtClean="0">
                <a:solidFill>
                  <a:prstClr val="white"/>
                </a:solidFill>
              </a:rPr>
              <a:pPr defTabSz="914354"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354"/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354"/>
            <a:fld id="{91A53B8F-F37B-4582-A0C4-48C9C6EA476F}" type="slidenum">
              <a:rPr lang="fi-FI" smtClean="0">
                <a:solidFill>
                  <a:prstClr val="white"/>
                </a:solidFill>
              </a:rPr>
              <a:pPr defTabSz="914354"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35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/>
  <p:txStyles>
    <p:titleStyle>
      <a:lvl1pPr algn="l" defTabSz="914354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5886" indent="0" algn="l" defTabSz="914354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21"/>
            <a:ext cx="121920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Ryhmä 15"/>
          <p:cNvGrpSpPr/>
          <p:nvPr/>
        </p:nvGrpSpPr>
        <p:grpSpPr>
          <a:xfrm>
            <a:off x="451514" y="11861"/>
            <a:ext cx="11740489" cy="2105025"/>
            <a:chOff x="338633" y="11857"/>
            <a:chExt cx="8805367" cy="2105025"/>
          </a:xfrm>
        </p:grpSpPr>
        <p:pic>
          <p:nvPicPr>
            <p:cNvPr id="1029" name="Picture 5"/>
            <p:cNvPicPr>
              <a:picLocks noChangeAspect="1" noChangeArrowheads="1"/>
            </p:cNvPicPr>
            <p:nvPr userDrawn="1"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97" r="2651"/>
            <a:stretch/>
          </p:blipFill>
          <p:spPr bwMode="auto">
            <a:xfrm>
              <a:off x="842689" y="11857"/>
              <a:ext cx="8301311" cy="2105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Kuva 17" descr="Z:\AIKATAULUT\Asiakrjamallit\SHP Office 2010\Kuvat\KYS logo P.JPG"/>
            <p:cNvPicPr/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33" y="344513"/>
              <a:ext cx="720080" cy="10801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063552" y="274639"/>
            <a:ext cx="9518848" cy="1143000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063552" y="1600201"/>
            <a:ext cx="9518848" cy="4525963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354"/>
            <a:fld id="{89C98E9D-A81A-4856-8A88-B9CD095A3BCE}" type="datetime1">
              <a:rPr lang="fi-FI" smtClean="0">
                <a:solidFill>
                  <a:prstClr val="white"/>
                </a:solidFill>
              </a:rPr>
              <a:pPr defTabSz="914354"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354"/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354"/>
            <a:fld id="{91A53B8F-F37B-4582-A0C4-48C9C6EA476F}" type="slidenum">
              <a:rPr lang="fi-FI" smtClean="0">
                <a:solidFill>
                  <a:prstClr val="white"/>
                </a:solidFill>
              </a:rPr>
              <a:pPr defTabSz="914354"/>
              <a:t>‹#›</a:t>
            </a:fld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27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hf hdr="0" ftr="0"/>
  <p:txStyles>
    <p:titleStyle>
      <a:lvl1pPr algn="l" defTabSz="914354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5886" indent="0" algn="l" defTabSz="914354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239B3-105C-451A-9687-2A3374BFB933}" type="datetimeFigureOut">
              <a:rPr lang="fi-FI" smtClean="0"/>
              <a:t>30.1.2020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958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oteuudistus.fi/tulevaisuuden-sote-keskus-valtionavustushaku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ctrTitle"/>
          </p:nvPr>
        </p:nvSpPr>
        <p:spPr>
          <a:xfrm>
            <a:off x="914400" y="2580195"/>
            <a:ext cx="10363200" cy="1470025"/>
          </a:xfrm>
        </p:spPr>
        <p:txBody>
          <a:bodyPr>
            <a:normAutofit/>
          </a:bodyPr>
          <a:lstStyle/>
          <a:p>
            <a:pPr algn="l"/>
            <a:r>
              <a:rPr lang="fi-FI" dirty="0" smtClean="0"/>
              <a:t>Tulevaisuuden </a:t>
            </a:r>
            <a:r>
              <a:rPr lang="fi-FI" dirty="0"/>
              <a:t>SOTE-keskus –</a:t>
            </a:r>
            <a:r>
              <a:rPr lang="fi-FI" dirty="0" smtClean="0"/>
              <a:t>ohjelma</a:t>
            </a:r>
            <a:br>
              <a:rPr lang="fi-FI" dirty="0" smtClean="0"/>
            </a:br>
            <a:r>
              <a:rPr lang="fi-FI" sz="2400" b="0" i="1" dirty="0" err="1" smtClean="0"/>
              <a:t>Pohjois</a:t>
            </a:r>
            <a:r>
              <a:rPr lang="fi-FI" sz="2400" b="0" i="1" dirty="0" smtClean="0"/>
              <a:t>-Savon keskeiset ongelmat ja niihin vastaaminen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sz="1800" i="1" dirty="0"/>
          </a:p>
        </p:txBody>
      </p:sp>
      <p:sp>
        <p:nvSpPr>
          <p:cNvPr id="6" name="Alaotsikko 5"/>
          <p:cNvSpPr>
            <a:spLocks noGrp="1"/>
          </p:cNvSpPr>
          <p:nvPr>
            <p:ph type="subTitle" idx="1"/>
          </p:nvPr>
        </p:nvSpPr>
        <p:spPr>
          <a:xfrm>
            <a:off x="914400" y="4291344"/>
            <a:ext cx="8534400" cy="122505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fi-FI" dirty="0" smtClean="0"/>
              <a:t> </a:t>
            </a:r>
          </a:p>
          <a:p>
            <a:pPr algn="l"/>
            <a:r>
              <a:rPr lang="fi-FI" dirty="0"/>
              <a:t>Pekka Puustinen, LT, MPH, TM</a:t>
            </a:r>
          </a:p>
          <a:p>
            <a:pPr algn="l"/>
            <a:r>
              <a:rPr lang="fi-FI" dirty="0"/>
              <a:t>Ylilääkäri, </a:t>
            </a:r>
            <a:r>
              <a:rPr lang="fi-FI" dirty="0" smtClean="0"/>
              <a:t>yksikönjohtaja</a:t>
            </a:r>
            <a:endParaRPr lang="fi-FI" dirty="0"/>
          </a:p>
          <a:p>
            <a:pPr algn="l"/>
            <a:r>
              <a:rPr lang="fi-FI" dirty="0"/>
              <a:t>P-SSHP, Perusterveydenhuollon yksikkö</a:t>
            </a:r>
          </a:p>
          <a:p>
            <a:pPr algn="l"/>
            <a:r>
              <a:rPr lang="fi-FI" dirty="0"/>
              <a:t>e-mail: pekka.puustinen@kuh.fi</a:t>
            </a:r>
          </a:p>
          <a:p>
            <a:pPr algn="l"/>
            <a:r>
              <a:rPr lang="fi-FI" dirty="0"/>
              <a:t>puh: 044 7179325</a:t>
            </a:r>
          </a:p>
          <a:p>
            <a:pPr algn="l"/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40"/>
            <a:fld id="{EF5A1CA1-6AA0-4AD8-9202-BC383BE381D5}" type="datetime1">
              <a:rPr lang="fi-FI">
                <a:solidFill>
                  <a:prstClr val="white"/>
                </a:solidFill>
              </a:rPr>
              <a:pPr defTabSz="1219140"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40"/>
            <a:fld id="{91A53B8F-F37B-4582-A0C4-48C9C6EA476F}" type="slidenum">
              <a:rPr lang="fi-FI">
                <a:solidFill>
                  <a:prstClr val="white"/>
                </a:solidFill>
              </a:rPr>
              <a:pPr defTabSz="1219140"/>
              <a:t>1</a:t>
            </a:fld>
            <a:endParaRPr lang="fi-FI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07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Tulevaisuuden SOTE-keskus –ohjelman organisoituminen </a:t>
            </a:r>
            <a:r>
              <a:rPr lang="fi-FI" dirty="0" smtClean="0"/>
              <a:t>2)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B1E4DE-9E8A-4812-9F6C-6CFD8552A494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30.1.2020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A53B8F-F37B-4582-A0C4-48C9C6EA476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2063552" y="1600201"/>
            <a:ext cx="9897789" cy="4525963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Kunkin työpaketin sisään </a:t>
            </a:r>
            <a:r>
              <a:rPr lang="fi-FI" dirty="0"/>
              <a:t>tarvitaan </a:t>
            </a:r>
            <a:r>
              <a:rPr lang="fi-FI" dirty="0" smtClean="0"/>
              <a:t>poikkileikkaavaa näkemystä:</a:t>
            </a:r>
            <a:endParaRPr lang="fi-FI" dirty="0"/>
          </a:p>
          <a:p>
            <a:pPr lvl="1"/>
            <a:r>
              <a:rPr lang="fi-FI" dirty="0" smtClean="0"/>
              <a:t>Lapsi- </a:t>
            </a:r>
            <a:r>
              <a:rPr lang="fi-FI" dirty="0"/>
              <a:t>ja </a:t>
            </a:r>
            <a:r>
              <a:rPr lang="fi-FI" dirty="0" smtClean="0"/>
              <a:t>perhepalveluista</a:t>
            </a:r>
          </a:p>
          <a:p>
            <a:pPr lvl="1"/>
            <a:r>
              <a:rPr lang="fi-FI" dirty="0" smtClean="0"/>
              <a:t>Osallisuudesta ja järjestöyhteistyöstä</a:t>
            </a:r>
            <a:endParaRPr lang="fi-FI" dirty="0"/>
          </a:p>
          <a:p>
            <a:r>
              <a:rPr lang="fi-FI" dirty="0" smtClean="0"/>
              <a:t>Ruohojuuritason kehittäjiä </a:t>
            </a:r>
            <a:r>
              <a:rPr lang="fi-FI" dirty="0"/>
              <a:t>tarvitaan</a:t>
            </a:r>
          </a:p>
          <a:p>
            <a:pPr lvl="1"/>
            <a:r>
              <a:rPr lang="fi-FI" dirty="0"/>
              <a:t>Hoitaja-, lääkäri- ja sosiaalityön kehittämistyöntekijöitä</a:t>
            </a:r>
          </a:p>
          <a:p>
            <a:pPr lvl="1"/>
            <a:r>
              <a:rPr lang="fi-FI" dirty="0" smtClean="0"/>
              <a:t>LAPE-palveluissa </a:t>
            </a:r>
            <a:r>
              <a:rPr lang="fi-FI" dirty="0"/>
              <a:t>myös sivistystoimen ja/tai oppilashuollon näkökulma huomioitava</a:t>
            </a:r>
          </a:p>
          <a:p>
            <a:pPr lvl="1"/>
            <a:r>
              <a:rPr lang="fi-FI" dirty="0"/>
              <a:t>Tavoitteena saada kehittämistyöntekijöitä </a:t>
            </a:r>
            <a:r>
              <a:rPr lang="fi-FI" dirty="0" smtClean="0"/>
              <a:t>jokaisen SOTE-toimijan alueelle:</a:t>
            </a:r>
          </a:p>
          <a:p>
            <a:pPr lvl="2"/>
            <a:r>
              <a:rPr lang="fi-FI" dirty="0" err="1" smtClean="0"/>
              <a:t>Ylä</a:t>
            </a:r>
            <a:r>
              <a:rPr lang="fi-FI" dirty="0" smtClean="0"/>
              <a:t>-Savon SOTE, KYSTERI, Lapinlahti, Siilinjärvi, Kuopio, </a:t>
            </a:r>
            <a:r>
              <a:rPr lang="fi-FI" dirty="0" err="1" smtClean="0"/>
              <a:t>Sisä</a:t>
            </a:r>
            <a:r>
              <a:rPr lang="fi-FI" dirty="0" smtClean="0"/>
              <a:t>-Savo, Varkaus</a:t>
            </a:r>
            <a:endParaRPr lang="fi-FI" dirty="0"/>
          </a:p>
          <a:p>
            <a:pPr lvl="1"/>
            <a:r>
              <a:rPr lang="fi-FI" dirty="0"/>
              <a:t>Nämä jalkauttavat uudet toimintamallit omaan yksikköönsä johdon </a:t>
            </a:r>
            <a:r>
              <a:rPr lang="fi-FI" dirty="0" smtClean="0"/>
              <a:t>apuna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28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E4DE-9E8A-4812-9F6C-6CFD8552A494}" type="datetime1">
              <a:rPr lang="fi-FI" smtClean="0">
                <a:solidFill>
                  <a:prstClr val="white"/>
                </a:solidFill>
              </a:rPr>
              <a:pPr/>
              <a:t>30.1.2020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>
                <a:solidFill>
                  <a:prstClr val="white"/>
                </a:solidFill>
              </a:rPr>
              <a:pPr/>
              <a:t>11</a:t>
            </a:fld>
            <a:endParaRPr lang="fi-FI" dirty="0">
              <a:solidFill>
                <a:prstClr val="white"/>
              </a:solidFill>
            </a:endParaRPr>
          </a:p>
        </p:txBody>
      </p:sp>
      <p:graphicFrame>
        <p:nvGraphicFramePr>
          <p:cNvPr id="6" name="Kaaviokuva 5"/>
          <p:cNvGraphicFramePr/>
          <p:nvPr>
            <p:extLst>
              <p:ext uri="{D42A27DB-BD31-4B8C-83A1-F6EECF244321}">
                <p14:modId xmlns:p14="http://schemas.microsoft.com/office/powerpoint/2010/main" val="3974657410"/>
              </p:ext>
            </p:extLst>
          </p:nvPr>
        </p:nvGraphicFramePr>
        <p:xfrm>
          <a:off x="2032000" y="1207703"/>
          <a:ext cx="8207153" cy="3373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Nuoli vasemmalle ja oikealle 6"/>
          <p:cNvSpPr/>
          <p:nvPr/>
        </p:nvSpPr>
        <p:spPr>
          <a:xfrm>
            <a:off x="1521043" y="2253017"/>
            <a:ext cx="9229061" cy="8248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Lapsi- ja perhepalvelut</a:t>
            </a:r>
            <a:endParaRPr lang="fi-FI" dirty="0"/>
          </a:p>
        </p:txBody>
      </p:sp>
      <p:sp>
        <p:nvSpPr>
          <p:cNvPr id="8" name="Nuoli vasemmalle ja oikealle 7"/>
          <p:cNvSpPr/>
          <p:nvPr/>
        </p:nvSpPr>
        <p:spPr>
          <a:xfrm>
            <a:off x="1521043" y="3385622"/>
            <a:ext cx="9229061" cy="8248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Osallisuus ja järjestöyhteistyö</a:t>
            </a:r>
            <a:endParaRPr lang="fi-FI" dirty="0"/>
          </a:p>
        </p:txBody>
      </p:sp>
      <p:sp>
        <p:nvSpPr>
          <p:cNvPr id="10" name="Pyöristetty suorakulmio 9"/>
          <p:cNvSpPr/>
          <p:nvPr/>
        </p:nvSpPr>
        <p:spPr>
          <a:xfrm>
            <a:off x="2032000" y="350874"/>
            <a:ext cx="8207153" cy="7248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 smtClean="0">
                <a:solidFill>
                  <a:schemeClr val="tx1"/>
                </a:solidFill>
              </a:rPr>
              <a:t>Hankkeen ohjausryhmä</a:t>
            </a: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Hankejohtaja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Pyöristetty suorakulmio 10"/>
          <p:cNvSpPr/>
          <p:nvPr/>
        </p:nvSpPr>
        <p:spPr>
          <a:xfrm>
            <a:off x="2032000" y="4888523"/>
            <a:ext cx="8207153" cy="13127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Ruohonjuuritason kehittämistyöntekijät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2" name="Pyöristetty suorakulmio 11"/>
          <p:cNvSpPr/>
          <p:nvPr/>
        </p:nvSpPr>
        <p:spPr>
          <a:xfrm>
            <a:off x="2137145" y="5413019"/>
            <a:ext cx="922651" cy="722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Kuopio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" name="Pyöristetty suorakulmio 12"/>
          <p:cNvSpPr/>
          <p:nvPr/>
        </p:nvSpPr>
        <p:spPr>
          <a:xfrm>
            <a:off x="3123579" y="5413019"/>
            <a:ext cx="1052622" cy="722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Varkaus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4239984" y="5413019"/>
            <a:ext cx="1161355" cy="722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Siilinjärvi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5" name="Pyöristetty suorakulmio 14"/>
          <p:cNvSpPr/>
          <p:nvPr/>
        </p:nvSpPr>
        <p:spPr>
          <a:xfrm>
            <a:off x="5489948" y="5413019"/>
            <a:ext cx="1166033" cy="722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Lapinlahti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6" name="Pyöristetty suorakulmio 15"/>
          <p:cNvSpPr/>
          <p:nvPr/>
        </p:nvSpPr>
        <p:spPr>
          <a:xfrm>
            <a:off x="6744590" y="5413019"/>
            <a:ext cx="1223956" cy="722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Ylä</a:t>
            </a:r>
            <a:r>
              <a:rPr lang="fi-FI" dirty="0" smtClean="0">
                <a:solidFill>
                  <a:schemeClr val="tx1"/>
                </a:solidFill>
              </a:rPr>
              <a:t>-Savon</a:t>
            </a:r>
            <a:r>
              <a:rPr lang="fi-FI" dirty="0" smtClean="0"/>
              <a:t> </a:t>
            </a:r>
            <a:r>
              <a:rPr lang="fi-FI" dirty="0" smtClean="0">
                <a:solidFill>
                  <a:schemeClr val="tx1"/>
                </a:solidFill>
              </a:rPr>
              <a:t>SOTE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7" name="Pyöristetty suorakulmio 16"/>
          <p:cNvSpPr/>
          <p:nvPr/>
        </p:nvSpPr>
        <p:spPr>
          <a:xfrm>
            <a:off x="8057155" y="5413019"/>
            <a:ext cx="1001809" cy="722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Kysteri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8" name="Pyöristetty suorakulmio 17"/>
          <p:cNvSpPr/>
          <p:nvPr/>
        </p:nvSpPr>
        <p:spPr>
          <a:xfrm>
            <a:off x="9122747" y="5413019"/>
            <a:ext cx="1052622" cy="722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Sisä</a:t>
            </a:r>
            <a:r>
              <a:rPr lang="fi-FI" dirty="0" smtClean="0">
                <a:solidFill>
                  <a:schemeClr val="tx1"/>
                </a:solidFill>
              </a:rPr>
              <a:t>-Savo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36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58752" y="274639"/>
            <a:ext cx="9518848" cy="847579"/>
          </a:xfrm>
        </p:spPr>
        <p:txBody>
          <a:bodyPr>
            <a:normAutofit fontScale="90000"/>
          </a:bodyPr>
          <a:lstStyle/>
          <a:p>
            <a:r>
              <a:rPr lang="fi-FI" dirty="0"/>
              <a:t>1) Palveluiden yhdenvertaisen saatavuuden, oikea-aikaisuuden ja jatkuvuuden parantaminen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B1E4DE-9E8A-4812-9F6C-6CFD8552A494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30.1.2020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A53B8F-F37B-4582-A0C4-48C9C6EA476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471353" y="1259697"/>
            <a:ext cx="10357658" cy="4941598"/>
          </a:xfrm>
        </p:spPr>
        <p:txBody>
          <a:bodyPr>
            <a:normAutofit fontScale="55000" lnSpcReduction="20000"/>
          </a:bodyPr>
          <a:lstStyle/>
          <a:p>
            <a:r>
              <a:rPr lang="fi-FI" sz="2900" dirty="0"/>
              <a:t>Tulevaan hoitotakuuseen (7 vrk) </a:t>
            </a:r>
            <a:r>
              <a:rPr lang="fi-FI" sz="2900" dirty="0" smtClean="0"/>
              <a:t>valmistautuminen</a:t>
            </a:r>
          </a:p>
          <a:p>
            <a:pPr lvl="1"/>
            <a:r>
              <a:rPr lang="fi-FI" dirty="0" smtClean="0"/>
              <a:t>Vastaanottoaikojen laajentaminen iltoihin ja viikonloppuihin</a:t>
            </a:r>
          </a:p>
          <a:p>
            <a:pPr lvl="1"/>
            <a:r>
              <a:rPr lang="fi-FI" dirty="0" smtClean="0"/>
              <a:t>Omalääkäri / omahoitaja / omatiimi -mallit </a:t>
            </a:r>
          </a:p>
          <a:p>
            <a:pPr lvl="1"/>
            <a:r>
              <a:rPr lang="fi-FI" dirty="0" err="1" smtClean="0"/>
              <a:t>Yleis</a:t>
            </a:r>
            <a:r>
              <a:rPr lang="fi-FI" dirty="0" smtClean="0"/>
              <a:t>- ja hammaslääkäreiden työpanoksen suuntaaminen lääketieteellistä osaamista vaativiin tehtäviin</a:t>
            </a:r>
          </a:p>
          <a:p>
            <a:pPr lvl="1"/>
            <a:r>
              <a:rPr lang="fi-FI" dirty="0" err="1" smtClean="0"/>
              <a:t>Hankkeistetut</a:t>
            </a:r>
            <a:r>
              <a:rPr lang="fi-FI" dirty="0" smtClean="0"/>
              <a:t> jonojen purkutoimet</a:t>
            </a:r>
            <a:endParaRPr lang="fi-FI" dirty="0"/>
          </a:p>
          <a:p>
            <a:r>
              <a:rPr lang="fi-FI" sz="2900" dirty="0"/>
              <a:t>Sujuvat </a:t>
            </a:r>
            <a:r>
              <a:rPr lang="fi-FI" sz="2900" dirty="0" smtClean="0"/>
              <a:t>digitaaliset/mobiilit yhteydenotto- </a:t>
            </a:r>
            <a:r>
              <a:rPr lang="fi-FI" sz="2900" dirty="0"/>
              <a:t>ja </a:t>
            </a:r>
            <a:r>
              <a:rPr lang="fi-FI" sz="2900" dirty="0" smtClean="0"/>
              <a:t>yhteydenpitokanavat </a:t>
            </a:r>
            <a:r>
              <a:rPr lang="fi-FI" sz="1900" dirty="0" smtClean="0">
                <a:solidFill>
                  <a:srgbClr val="FF0000"/>
                </a:solidFill>
              </a:rPr>
              <a:t>(Rakenneuudistus-rahoitus)</a:t>
            </a:r>
            <a:endParaRPr lang="fi-FI" dirty="0" smtClean="0"/>
          </a:p>
          <a:p>
            <a:pPr lvl="1"/>
            <a:r>
              <a:rPr lang="fi-FI" dirty="0" smtClean="0"/>
              <a:t>Sähköinen </a:t>
            </a:r>
            <a:r>
              <a:rPr lang="fi-FI" dirty="0"/>
              <a:t>hoidontarpeen </a:t>
            </a:r>
            <a:r>
              <a:rPr lang="fi-FI" dirty="0" smtClean="0"/>
              <a:t>arvio </a:t>
            </a:r>
            <a:endParaRPr lang="fi-FI" dirty="0"/>
          </a:p>
          <a:p>
            <a:pPr lvl="1"/>
            <a:r>
              <a:rPr lang="fi-FI" dirty="0"/>
              <a:t>Digitaaliset palvelut </a:t>
            </a:r>
            <a:r>
              <a:rPr lang="fi-FI" dirty="0" smtClean="0"/>
              <a:t>(Terveyskylän digihoitopolut, Omaolo-palvelu) </a:t>
            </a:r>
            <a:r>
              <a:rPr lang="fi-FI" dirty="0"/>
              <a:t>laajamittaisesti käyttöön</a:t>
            </a:r>
          </a:p>
          <a:p>
            <a:pPr lvl="0"/>
            <a:r>
              <a:rPr lang="fi-FI" sz="2900" dirty="0" smtClean="0"/>
              <a:t>Etäyhteyksien </a:t>
            </a:r>
            <a:r>
              <a:rPr lang="fi-FI" sz="2900" dirty="0"/>
              <a:t>hyödyntäminen </a:t>
            </a:r>
            <a:r>
              <a:rPr lang="fi-FI" sz="2900" dirty="0" smtClean="0"/>
              <a:t>peruspalveluissa </a:t>
            </a:r>
            <a:r>
              <a:rPr lang="fi-FI" sz="1900" dirty="0">
                <a:solidFill>
                  <a:srgbClr val="FF0000"/>
                </a:solidFill>
              </a:rPr>
              <a:t>(Rakenneuudistus-rahoitus)</a:t>
            </a:r>
            <a:endParaRPr lang="fi-FI" sz="2900" dirty="0">
              <a:solidFill>
                <a:prstClr val="black"/>
              </a:solidFill>
            </a:endParaRPr>
          </a:p>
          <a:p>
            <a:r>
              <a:rPr lang="fi-FI" sz="2900" dirty="0" smtClean="0"/>
              <a:t>Perustason psykoterapioiden, hoitavien </a:t>
            </a:r>
            <a:r>
              <a:rPr lang="fi-FI" sz="2900" dirty="0" err="1" smtClean="0"/>
              <a:t>psykososiaalisten</a:t>
            </a:r>
            <a:r>
              <a:rPr lang="fi-FI" sz="2900" dirty="0" smtClean="0"/>
              <a:t> menetelmien ja päihdepalvelujen saatavuus</a:t>
            </a:r>
            <a:endParaRPr lang="fi-FI" sz="2900" dirty="0" smtClean="0">
              <a:solidFill>
                <a:srgbClr val="FF0000"/>
              </a:solidFill>
            </a:endParaRPr>
          </a:p>
          <a:p>
            <a:r>
              <a:rPr lang="fi-FI" sz="2900" dirty="0" smtClean="0"/>
              <a:t>Kotihoidon kehittäminen 24/7 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tähoito, koti-/etäkuntoutus, </a:t>
            </a:r>
            <a:r>
              <a:rPr lang="fi-FI" dirty="0"/>
              <a:t>vastuu-/</a:t>
            </a:r>
            <a:r>
              <a:rPr lang="fi-FI" dirty="0" smtClean="0"/>
              <a:t>etälääkäri ja kotisairaala</a:t>
            </a:r>
          </a:p>
          <a:p>
            <a:pPr lvl="1"/>
            <a:r>
              <a:rPr lang="fi-FI" dirty="0" smtClean="0"/>
              <a:t>Kotihoidon akuuttitilanteiden toimintamalli – lääketieteelliset palvelut ja konsultaatiot</a:t>
            </a:r>
          </a:p>
          <a:p>
            <a:r>
              <a:rPr lang="fi-FI" sz="2900" dirty="0" smtClean="0"/>
              <a:t>Kotiin vietävä </a:t>
            </a:r>
            <a:r>
              <a:rPr lang="fi-FI" sz="2900" dirty="0"/>
              <a:t>s</a:t>
            </a:r>
            <a:r>
              <a:rPr lang="fi-FI" sz="2900" dirty="0" smtClean="0"/>
              <a:t>aattohoito, kivunhoito ja palliatiivinen hoito </a:t>
            </a:r>
          </a:p>
          <a:p>
            <a:r>
              <a:rPr lang="fi-FI" sz="2900" dirty="0" smtClean="0"/>
              <a:t>Matalan </a:t>
            </a:r>
            <a:r>
              <a:rPr lang="fi-FI" sz="2900" dirty="0"/>
              <a:t>kynnyksen sosiaalihuollon palvelujen ja perhepalvelujen tarjoaminen arjessa oikea-aikaisesti ja viiveettä</a:t>
            </a:r>
          </a:p>
          <a:p>
            <a:pPr lvl="1"/>
            <a:r>
              <a:rPr lang="fi-FI" dirty="0"/>
              <a:t>Kotipalvelu ja perhetyö </a:t>
            </a:r>
          </a:p>
          <a:p>
            <a:pPr lvl="1"/>
            <a:r>
              <a:rPr lang="fi-FI" dirty="0" smtClean="0"/>
              <a:t>Monitoimijaisen </a:t>
            </a:r>
            <a:r>
              <a:rPr lang="fi-FI" dirty="0"/>
              <a:t>arvioinnin toteuttaminen osana monitoimijaista yhteistyömallia</a:t>
            </a:r>
          </a:p>
          <a:p>
            <a:pPr lvl="1"/>
            <a:r>
              <a:rPr lang="fi-FI" dirty="0"/>
              <a:t>Nopean </a:t>
            </a:r>
            <a:r>
              <a:rPr lang="fi-FI" dirty="0" smtClean="0"/>
              <a:t>päätöksenteon mallin </a:t>
            </a:r>
            <a:r>
              <a:rPr lang="fi-FI" dirty="0"/>
              <a:t>kehittäminen </a:t>
            </a:r>
            <a:r>
              <a:rPr lang="fi-FI" dirty="0" smtClean="0"/>
              <a:t>sosiaalipalveluissa </a:t>
            </a:r>
            <a:r>
              <a:rPr lang="fi-FI" dirty="0"/>
              <a:t>(alkuarvioinnin ja viranomaisroolin vahvistaminen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Sosiaalihuollon asiakkaan oikeus rinnalla kulkevaan omatyöntekijään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41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58752" y="274639"/>
            <a:ext cx="9518848" cy="1143000"/>
          </a:xfrm>
        </p:spPr>
        <p:txBody>
          <a:bodyPr>
            <a:normAutofit fontScale="90000"/>
          </a:bodyPr>
          <a:lstStyle/>
          <a:p>
            <a:r>
              <a:rPr lang="fi-FI" dirty="0"/>
              <a:t>2</a:t>
            </a:r>
            <a:r>
              <a:rPr lang="fi-FI" dirty="0" smtClean="0"/>
              <a:t>) </a:t>
            </a:r>
            <a:r>
              <a:rPr lang="fi-FI" dirty="0"/>
              <a:t>Toiminnan painotuksen </a:t>
            </a:r>
            <a:r>
              <a:rPr lang="fi-FI" dirty="0" smtClean="0"/>
              <a:t>siirtäminen ehkäisevään </a:t>
            </a:r>
            <a:r>
              <a:rPr lang="fi-FI" dirty="0"/>
              <a:t>ja ennakoivaan työhön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B1E4DE-9E8A-4812-9F6C-6CFD8552A494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30.1.2020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A53B8F-F37B-4582-A0C4-48C9C6EA476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438102" y="1417639"/>
            <a:ext cx="10449098" cy="4938713"/>
          </a:xfrm>
        </p:spPr>
        <p:txBody>
          <a:bodyPr>
            <a:normAutofit fontScale="62500" lnSpcReduction="20000"/>
          </a:bodyPr>
          <a:lstStyle/>
          <a:p>
            <a:r>
              <a:rPr lang="fi-FI" sz="2600" dirty="0" smtClean="0"/>
              <a:t>SOTE-keskuksen ja perhekeskuksen roolin </a:t>
            </a:r>
            <a:r>
              <a:rPr lang="fi-FI" sz="2600" dirty="0"/>
              <a:t>vahvistaminen kunnan hyvinvointikertomuksessa ja HYTE-rakenteissa </a:t>
            </a:r>
          </a:p>
          <a:p>
            <a:pPr lvl="1"/>
            <a:r>
              <a:rPr lang="fi-FI" dirty="0">
                <a:solidFill>
                  <a:prstClr val="black"/>
                </a:solidFill>
              </a:rPr>
              <a:t>Elintapaohjauksen toimintamallin käyttöönotto SOTE-keskuksissa </a:t>
            </a:r>
          </a:p>
          <a:p>
            <a:pPr lvl="2"/>
            <a:r>
              <a:rPr lang="fi-FI" sz="2100" dirty="0"/>
              <a:t>Muistisairauksien ennaltaehkäisyn elintapaohjaus (Ikäohjelma)</a:t>
            </a:r>
          </a:p>
          <a:p>
            <a:pPr lvl="1"/>
            <a:r>
              <a:rPr lang="fi-FI" dirty="0">
                <a:solidFill>
                  <a:prstClr val="black"/>
                </a:solidFill>
              </a:rPr>
              <a:t>Digitaaliset/mobiilit palvelut ehkäisevän työn välineinä (mm. Pienet teot –sovellus) </a:t>
            </a:r>
            <a:r>
              <a:rPr lang="fi-FI" sz="1400" dirty="0">
                <a:solidFill>
                  <a:srgbClr val="FF0000"/>
                </a:solidFill>
              </a:rPr>
              <a:t>(Rakenneuudistus-rahoitus)</a:t>
            </a:r>
            <a:endParaRPr lang="fi-FI" sz="2600" dirty="0">
              <a:solidFill>
                <a:prstClr val="black"/>
              </a:solidFill>
            </a:endParaRPr>
          </a:p>
          <a:p>
            <a:r>
              <a:rPr lang="fi-FI" dirty="0" smtClean="0"/>
              <a:t>Matalan </a:t>
            </a:r>
            <a:r>
              <a:rPr lang="fi-FI" dirty="0"/>
              <a:t>kynnyksen palveluneuvonta</a:t>
            </a:r>
          </a:p>
          <a:p>
            <a:pPr lvl="1"/>
            <a:r>
              <a:rPr lang="fi-FI" dirty="0" smtClean="0"/>
              <a:t>Palveluohjaus järjestöjen</a:t>
            </a:r>
            <a:r>
              <a:rPr lang="fi-FI" dirty="0"/>
              <a:t>, liikunta- ja kulttuuritoimijoiden sekä vertaistuen piiriin</a:t>
            </a:r>
          </a:p>
          <a:p>
            <a:pPr lvl="1"/>
            <a:r>
              <a:rPr lang="fi-FI" dirty="0"/>
              <a:t>Ohjaus varhaiskasvatuspalveluihin (subjektiivinen varhaiskasvatusoikeus 1.8.2020)</a:t>
            </a:r>
          </a:p>
          <a:p>
            <a:r>
              <a:rPr lang="fi-FI" dirty="0" smtClean="0"/>
              <a:t>Nuorten </a:t>
            </a:r>
            <a:r>
              <a:rPr lang="fi-FI" dirty="0" err="1"/>
              <a:t>psykososiaalisten</a:t>
            </a:r>
            <a:r>
              <a:rPr lang="fi-FI" dirty="0"/>
              <a:t> ennaltaehkäisevien menetelmien käyttöönotto oppilas- ja </a:t>
            </a:r>
            <a:r>
              <a:rPr lang="fi-FI" dirty="0" smtClean="0"/>
              <a:t>opiskeluhuollossa </a:t>
            </a:r>
          </a:p>
          <a:p>
            <a:pPr lvl="1"/>
            <a:r>
              <a:rPr lang="fi-FI" dirty="0" smtClean="0"/>
              <a:t>Yhteistyössä </a:t>
            </a:r>
            <a:r>
              <a:rPr lang="fi-FI" dirty="0" err="1" smtClean="0"/>
              <a:t>KYSin</a:t>
            </a:r>
            <a:r>
              <a:rPr lang="fi-FI" dirty="0" smtClean="0"/>
              <a:t> nuorisopsykiatrian yksikön kanssa</a:t>
            </a:r>
            <a:endParaRPr lang="fi-FI" dirty="0"/>
          </a:p>
          <a:p>
            <a:r>
              <a:rPr lang="fi-FI" dirty="0"/>
              <a:t>Yhteisösosiaalityön ja etsivän sosiaalityön kehittäminen SOTE-keskukseen </a:t>
            </a:r>
          </a:p>
          <a:p>
            <a:pPr lvl="1"/>
            <a:r>
              <a:rPr lang="fi-FI" dirty="0"/>
              <a:t>Yhteistyössä järjestöjen, nuorisotyön ja muiden toimijoiden kanssa</a:t>
            </a:r>
          </a:p>
          <a:p>
            <a:r>
              <a:rPr lang="fi-FI" dirty="0" smtClean="0"/>
              <a:t>Perhekeskuksen </a:t>
            </a:r>
            <a:r>
              <a:rPr lang="fi-FI" dirty="0"/>
              <a:t>ennaltaehkäisevä ja varhainen tuki </a:t>
            </a:r>
          </a:p>
          <a:p>
            <a:pPr lvl="1"/>
            <a:r>
              <a:rPr lang="fi-FI" dirty="0"/>
              <a:t>Perhesosiaalityö, kasvatus ja perheneuvonta, vanhemmuuden tuki </a:t>
            </a:r>
            <a:r>
              <a:rPr lang="fi-FI" dirty="0" smtClean="0"/>
              <a:t>sekä parisuhdetuki ja eroneuvonta</a:t>
            </a:r>
            <a:endParaRPr lang="fi-FI" dirty="0"/>
          </a:p>
          <a:p>
            <a:pPr lvl="1"/>
            <a:r>
              <a:rPr lang="fi-FI" dirty="0"/>
              <a:t>Varhaisen tuen palvelujen vahvistaminen varhaiskasvatuksen ja perusopetuksen yhteydessä</a:t>
            </a:r>
          </a:p>
          <a:p>
            <a:pPr lvl="1"/>
            <a:r>
              <a:rPr lang="fi-FI" dirty="0" smtClean="0"/>
              <a:t>Lasten </a:t>
            </a:r>
            <a:r>
              <a:rPr lang="fi-FI" dirty="0"/>
              <a:t>puheeksi otto LAPE-palveluissa ja aikuisten palveluissa </a:t>
            </a:r>
          </a:p>
          <a:p>
            <a:r>
              <a:rPr lang="fi-FI" dirty="0" smtClean="0"/>
              <a:t>Lasten </a:t>
            </a:r>
            <a:r>
              <a:rPr lang="fi-FI" dirty="0"/>
              <a:t>ja perheiden avoimien kohtaamispaikkojen kehittäminen osana perhekeskuksia</a:t>
            </a:r>
          </a:p>
        </p:txBody>
      </p:sp>
    </p:spTree>
    <p:extLst>
      <p:ext uri="{BB962C8B-B14F-4D97-AF65-F5344CB8AC3E}">
        <p14:creationId xmlns:p14="http://schemas.microsoft.com/office/powerpoint/2010/main" val="8785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58752" y="274639"/>
            <a:ext cx="9518848" cy="1143000"/>
          </a:xfrm>
        </p:spPr>
        <p:txBody>
          <a:bodyPr>
            <a:normAutofit fontScale="90000"/>
          </a:bodyPr>
          <a:lstStyle/>
          <a:p>
            <a:r>
              <a:rPr lang="fi-FI" dirty="0"/>
              <a:t>3</a:t>
            </a:r>
            <a:r>
              <a:rPr lang="fi-FI" dirty="0" smtClean="0"/>
              <a:t>) </a:t>
            </a:r>
            <a:r>
              <a:rPr lang="fi-FI" dirty="0"/>
              <a:t>Palveluiden laadun ja vaikuttavuuden parantaminen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B1E4DE-9E8A-4812-9F6C-6CFD8552A494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30.1.2020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A53B8F-F37B-4582-A0C4-48C9C6EA476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758752" y="1417639"/>
            <a:ext cx="10128448" cy="4708525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Alueellisten hoitoketjujen laatiminen</a:t>
            </a:r>
          </a:p>
          <a:p>
            <a:pPr lvl="1"/>
            <a:r>
              <a:rPr lang="fi-FI" dirty="0"/>
              <a:t>Keskeisten kansansairauksien ehkäisy, hoidonporrastus ja hoito</a:t>
            </a:r>
          </a:p>
          <a:p>
            <a:r>
              <a:rPr lang="fi-FI" dirty="0" smtClean="0"/>
              <a:t>Asiakkaiden </a:t>
            </a:r>
            <a:r>
              <a:rPr lang="fi-FI" dirty="0"/>
              <a:t>segmentointi tuen tarpeen mukaan</a:t>
            </a:r>
          </a:p>
          <a:p>
            <a:pPr lvl="1"/>
            <a:r>
              <a:rPr lang="fi-FI" dirty="0"/>
              <a:t>SUUNTIMA: Räätälöidyt hoitopolut voimavarojen ja kykyjen mukaan</a:t>
            </a:r>
          </a:p>
          <a:p>
            <a:r>
              <a:rPr lang="fi-FI" dirty="0" err="1" smtClean="0"/>
              <a:t>Sosiaali</a:t>
            </a:r>
            <a:r>
              <a:rPr lang="fi-FI" dirty="0" smtClean="0"/>
              <a:t>- ja terveydenhuollon yhteiset hoitosuunnitelmat </a:t>
            </a:r>
            <a:r>
              <a:rPr lang="fi-FI" dirty="0"/>
              <a:t>paljon palveluja tarvitseville</a:t>
            </a:r>
          </a:p>
          <a:p>
            <a:r>
              <a:rPr lang="fi-FI" dirty="0"/>
              <a:t>Tutkimus- ja kehittämistoiminnan tuominen </a:t>
            </a:r>
            <a:r>
              <a:rPr lang="fi-FI" dirty="0" smtClean="0"/>
              <a:t>osaksi SOTE-keskusten perustyötä</a:t>
            </a:r>
            <a:endParaRPr lang="fi-FI" dirty="0"/>
          </a:p>
          <a:p>
            <a:pPr lvl="1"/>
            <a:r>
              <a:rPr lang="fi-FI" dirty="0" smtClean="0"/>
              <a:t>Tutkimuksen rahoitusinstrumentit</a:t>
            </a:r>
          </a:p>
          <a:p>
            <a:pPr lvl="1"/>
            <a:r>
              <a:rPr lang="fi-FI" dirty="0" smtClean="0"/>
              <a:t>Eri </a:t>
            </a:r>
            <a:r>
              <a:rPr lang="fi-FI" dirty="0"/>
              <a:t>ammattilaisten yhteiskoulutus (SOKK-hanke)</a:t>
            </a:r>
          </a:p>
          <a:p>
            <a:r>
              <a:rPr lang="fi-FI" dirty="0" smtClean="0"/>
              <a:t>Tiedolla </a:t>
            </a:r>
            <a:r>
              <a:rPr lang="fi-FI" dirty="0"/>
              <a:t>johtaminen</a:t>
            </a:r>
          </a:p>
          <a:p>
            <a:pPr lvl="1"/>
            <a:r>
              <a:rPr lang="fi-FI" dirty="0"/>
              <a:t>Systemaattisen ja rakenteellisen kirjaamisen </a:t>
            </a:r>
            <a:r>
              <a:rPr lang="fi-FI" dirty="0" smtClean="0"/>
              <a:t>kehittäminen </a:t>
            </a:r>
            <a:r>
              <a:rPr lang="fi-FI" sz="1500" dirty="0">
                <a:solidFill>
                  <a:srgbClr val="FF0000"/>
                </a:solidFill>
              </a:rPr>
              <a:t>(Rakenneuudistus-rahoitus)</a:t>
            </a:r>
            <a:endParaRPr lang="fi-FI" sz="2500" dirty="0">
              <a:solidFill>
                <a:prstClr val="black"/>
              </a:solidFill>
            </a:endParaRPr>
          </a:p>
          <a:p>
            <a:pPr lvl="1"/>
            <a:r>
              <a:rPr lang="fi-FI" dirty="0" smtClean="0"/>
              <a:t>Raportoinnin </a:t>
            </a:r>
            <a:r>
              <a:rPr lang="fi-FI" dirty="0"/>
              <a:t>ja tiedolla johtamisen alueellisten työkalujen </a:t>
            </a:r>
            <a:r>
              <a:rPr lang="fi-FI" dirty="0" smtClean="0"/>
              <a:t>kehittäminen </a:t>
            </a:r>
            <a:r>
              <a:rPr lang="fi-FI" sz="1500" dirty="0">
                <a:solidFill>
                  <a:srgbClr val="FF0000"/>
                </a:solidFill>
              </a:rPr>
              <a:t>(Rakenneuudistus-rahoitus</a:t>
            </a:r>
            <a:r>
              <a:rPr lang="fi-FI" sz="1500" dirty="0" smtClean="0">
                <a:solidFill>
                  <a:srgbClr val="FF0000"/>
                </a:solidFill>
              </a:rPr>
              <a:t>)</a:t>
            </a:r>
            <a:endParaRPr lang="fi-FI" dirty="0"/>
          </a:p>
          <a:p>
            <a:r>
              <a:rPr lang="fi-FI" dirty="0"/>
              <a:t>Näyttöön perustuva toiminta ja johtaminen</a:t>
            </a:r>
          </a:p>
          <a:p>
            <a:pPr lvl="1"/>
            <a:r>
              <a:rPr lang="fi-FI" dirty="0"/>
              <a:t>Tutkimukseen perustuvien, vaikuttavien menetelmien käyttö terveyden ja hyvinvoinnin edistämisessä sekä ennaltaehkäisevässä ja varhaisessa tuessa</a:t>
            </a:r>
          </a:p>
          <a:p>
            <a:pPr lvl="1"/>
            <a:r>
              <a:rPr lang="fi-FI" dirty="0"/>
              <a:t>Osallistavan sosiaaliturvan mallin jalkauttaminen (THL)</a:t>
            </a:r>
          </a:p>
          <a:p>
            <a:pPr lvl="1"/>
            <a:r>
              <a:rPr lang="fi-FI" dirty="0" smtClean="0"/>
              <a:t>Hoidon </a:t>
            </a:r>
            <a:r>
              <a:rPr lang="fi-FI" dirty="0"/>
              <a:t>ja tuen vaikutusten systemaattinen arviointi kuten Avain-mittarin kehittäminen sosiaalipalveluissa</a:t>
            </a:r>
          </a:p>
          <a:p>
            <a:pPr lvl="1"/>
            <a:r>
              <a:rPr lang="fi-FI" dirty="0"/>
              <a:t>Asiakastiedolla johtaminen (asiakas- ja potilaspalautteet ja kokemusasiantuntijuuden hyödyntäminen)</a:t>
            </a:r>
          </a:p>
          <a:p>
            <a:pPr lvl="1"/>
            <a:r>
              <a:rPr lang="fi-FI" dirty="0"/>
              <a:t>Indikaattoritiedolla johtaminen (mm indikaattoreiden tuottaminen perhekeskustoimintaan)</a:t>
            </a:r>
          </a:p>
          <a:p>
            <a:r>
              <a:rPr lang="fi-FI" dirty="0" err="1"/>
              <a:t>Yhteensovittava</a:t>
            </a:r>
            <a:r>
              <a:rPr lang="fi-FI" dirty="0"/>
              <a:t> johtaminen (rakenne monialaisen työn johtamiseen ja </a:t>
            </a:r>
            <a:r>
              <a:rPr lang="fi-FI" dirty="0" smtClean="0"/>
              <a:t>verkostojohtamiseen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132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58752" y="274639"/>
            <a:ext cx="9518848" cy="1143000"/>
          </a:xfrm>
        </p:spPr>
        <p:txBody>
          <a:bodyPr>
            <a:normAutofit fontScale="90000"/>
          </a:bodyPr>
          <a:lstStyle/>
          <a:p>
            <a:r>
              <a:rPr lang="fi-FI" dirty="0"/>
              <a:t>4</a:t>
            </a:r>
            <a:r>
              <a:rPr lang="fi-FI" dirty="0" smtClean="0"/>
              <a:t>) </a:t>
            </a:r>
            <a:r>
              <a:rPr lang="fi-FI" dirty="0"/>
              <a:t>Palveluiden monialaisuuden ja </a:t>
            </a:r>
            <a:r>
              <a:rPr lang="fi-FI" dirty="0" err="1"/>
              <a:t>yhteentoimivuuden</a:t>
            </a:r>
            <a:r>
              <a:rPr lang="fi-FI" dirty="0"/>
              <a:t> varmistaminen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B1E4DE-9E8A-4812-9F6C-6CFD8552A494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30.1.2020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A53B8F-F37B-4582-A0C4-48C9C6EA476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758752" y="1417639"/>
            <a:ext cx="10128448" cy="4708525"/>
          </a:xfrm>
        </p:spPr>
        <p:txBody>
          <a:bodyPr>
            <a:normAutofit fontScale="55000" lnSpcReduction="20000"/>
          </a:bodyPr>
          <a:lstStyle/>
          <a:p>
            <a:r>
              <a:rPr lang="fi-FI" dirty="0" smtClean="0"/>
              <a:t>SOTE-keskuksen henkilökunnan moniammatillisen tiimityön kehittäminen</a:t>
            </a:r>
          </a:p>
          <a:p>
            <a:pPr lvl="1"/>
            <a:r>
              <a:rPr lang="fi-FI" dirty="0" smtClean="0"/>
              <a:t>Avustava henkilökunta</a:t>
            </a:r>
          </a:p>
          <a:p>
            <a:pPr lvl="1"/>
            <a:r>
              <a:rPr lang="fi-FI" dirty="0" smtClean="0"/>
              <a:t>Sosiaalityön ja sosiaalihuollon ammattilaiset</a:t>
            </a:r>
          </a:p>
          <a:p>
            <a:pPr lvl="1"/>
            <a:r>
              <a:rPr lang="fi-FI" dirty="0" smtClean="0"/>
              <a:t>Yleislääkärit ja hammaslääketieteen ammattilaiset</a:t>
            </a:r>
          </a:p>
          <a:p>
            <a:pPr lvl="1"/>
            <a:r>
              <a:rPr lang="fi-FI" dirty="0" smtClean="0"/>
              <a:t>Hoitotyön ammattilaiset</a:t>
            </a:r>
          </a:p>
          <a:p>
            <a:pPr lvl="1"/>
            <a:r>
              <a:rPr lang="fi-FI" dirty="0" smtClean="0"/>
              <a:t>Fysioterapeutit, psykologit, ravitsemusterapeutit, toimintaterapeutit ja puheterapeutit</a:t>
            </a:r>
            <a:endParaRPr lang="fi-FI" dirty="0"/>
          </a:p>
          <a:p>
            <a:r>
              <a:rPr lang="fi-FI" dirty="0"/>
              <a:t>Erityistason palvelujen tuominen SOTE-keskuksiin</a:t>
            </a:r>
          </a:p>
          <a:p>
            <a:pPr lvl="1"/>
            <a:r>
              <a:rPr lang="fi-FI" dirty="0"/>
              <a:t>Erityistason etävastaanotot, </a:t>
            </a:r>
            <a:r>
              <a:rPr lang="fi-FI" dirty="0" smtClean="0"/>
              <a:t>etäkonsultaatiot </a:t>
            </a:r>
            <a:r>
              <a:rPr lang="fi-FI" sz="1800" dirty="0">
                <a:solidFill>
                  <a:srgbClr val="FF0000"/>
                </a:solidFill>
              </a:rPr>
              <a:t>(Rakenneuudistus-rahoitus</a:t>
            </a:r>
            <a:r>
              <a:rPr lang="fi-FI" sz="1800" dirty="0" smtClean="0">
                <a:solidFill>
                  <a:srgbClr val="FF0000"/>
                </a:solidFill>
              </a:rPr>
              <a:t>)</a:t>
            </a:r>
            <a:endParaRPr lang="fi-FI" dirty="0"/>
          </a:p>
          <a:p>
            <a:r>
              <a:rPr lang="fi-FI" dirty="0"/>
              <a:t>Sosiaalipalvelujen integroiminen SOTE-keskukseen</a:t>
            </a:r>
          </a:p>
          <a:p>
            <a:pPr lvl="1"/>
            <a:r>
              <a:rPr lang="fi-FI" dirty="0"/>
              <a:t>Varhaisen tuen sosiaalipalvelut</a:t>
            </a:r>
          </a:p>
          <a:p>
            <a:pPr lvl="1"/>
            <a:r>
              <a:rPr lang="fi-FI" dirty="0"/>
              <a:t>Sosiaalihuollon ohjaus ja neuvonta</a:t>
            </a:r>
          </a:p>
          <a:p>
            <a:pPr lvl="1"/>
            <a:r>
              <a:rPr lang="fi-FI" dirty="0"/>
              <a:t>Palvelutarpeen arviointi</a:t>
            </a:r>
          </a:p>
          <a:p>
            <a:pPr lvl="1"/>
            <a:r>
              <a:rPr lang="fi-FI" dirty="0"/>
              <a:t>Toimeentulotuen ja taloudellisen tuen palvelut</a:t>
            </a:r>
          </a:p>
          <a:p>
            <a:r>
              <a:rPr lang="fi-FI" dirty="0" smtClean="0"/>
              <a:t>Perhekeskuspalveluissa </a:t>
            </a:r>
            <a:r>
              <a:rPr lang="fi-FI" dirty="0"/>
              <a:t>käyttöön monitoimijainen yhteistyömalli </a:t>
            </a:r>
            <a:r>
              <a:rPr lang="fi-FI" sz="2200" dirty="0"/>
              <a:t>(monitoimijainen arviointi, yhteinen asiakassuunnitelma, vastuutyöntekijämalli)</a:t>
            </a:r>
          </a:p>
          <a:p>
            <a:pPr lvl="1"/>
            <a:r>
              <a:rPr lang="fi-FI" dirty="0"/>
              <a:t>Tiivistetään neuvolan, varhaiskasvatuksen ja sosiaalipalvelujen monialaista yhteistyötä </a:t>
            </a:r>
          </a:p>
          <a:p>
            <a:pPr lvl="1"/>
            <a:r>
              <a:rPr lang="fi-FI" dirty="0"/>
              <a:t>Tiivistetään </a:t>
            </a:r>
            <a:r>
              <a:rPr lang="fi-FI" dirty="0" err="1"/>
              <a:t>sosiaali</a:t>
            </a:r>
            <a:r>
              <a:rPr lang="fi-FI" dirty="0"/>
              <a:t>- ja terveystoimen, pedagogiikan ammattilaisten ja oppilashuollon välistä monialaista yhteistyötä hyvinvoinnin, oppimisen ja koulunkäynnin tueksi</a:t>
            </a:r>
          </a:p>
          <a:p>
            <a:pPr lvl="1"/>
            <a:r>
              <a:rPr lang="fi-FI" dirty="0"/>
              <a:t>Vahvistetaan järjestöosaamisen hyödyntämistä lasten ja perheiden arjen tukena</a:t>
            </a:r>
          </a:p>
          <a:p>
            <a:pPr lvl="1"/>
            <a:r>
              <a:rPr lang="fi-FI" dirty="0"/>
              <a:t>Parannetaan hoidon ja tuen saumatonta jatkuvuutta perustason ja lastensuojelun sekä erikoissairaanhoidon kesken</a:t>
            </a:r>
          </a:p>
          <a:p>
            <a:r>
              <a:rPr lang="fi-FI" dirty="0" smtClean="0"/>
              <a:t>Perhe- </a:t>
            </a:r>
            <a:r>
              <a:rPr lang="fi-FI" dirty="0"/>
              <a:t>ja SOTE-keskusten sekä ohjaamojen toiminnan </a:t>
            </a:r>
            <a:r>
              <a:rPr lang="fi-FI" dirty="0" smtClean="0"/>
              <a:t>yhteensovittaminen</a:t>
            </a:r>
          </a:p>
          <a:p>
            <a:r>
              <a:rPr lang="fi-FI" dirty="0"/>
              <a:t>SOTE-keskusten Geriatrinen poliklinikka / Ikäpoli </a:t>
            </a:r>
          </a:p>
          <a:p>
            <a:pPr lvl="0"/>
            <a:r>
              <a:rPr lang="fi-FI" dirty="0" err="1" smtClean="0"/>
              <a:t>Yhteentoimivat</a:t>
            </a:r>
            <a:r>
              <a:rPr lang="fi-FI" dirty="0" smtClean="0"/>
              <a:t> </a:t>
            </a:r>
            <a:r>
              <a:rPr lang="fi-FI" dirty="0"/>
              <a:t>asiakas- ja potilastietojärjestelmät (UNA) </a:t>
            </a:r>
            <a:r>
              <a:rPr lang="fi-FI" sz="2200" dirty="0">
                <a:solidFill>
                  <a:srgbClr val="FF0000"/>
                </a:solidFill>
              </a:rPr>
              <a:t>(Rakenneuudistus-rahoitus)</a:t>
            </a:r>
            <a:endParaRPr lang="fi-FI" sz="3300" dirty="0">
              <a:solidFill>
                <a:prstClr val="black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65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58752" y="274639"/>
            <a:ext cx="9518848" cy="1143000"/>
          </a:xfrm>
        </p:spPr>
        <p:txBody>
          <a:bodyPr>
            <a:normAutofit/>
          </a:bodyPr>
          <a:lstStyle/>
          <a:p>
            <a:r>
              <a:rPr lang="fi-FI" dirty="0"/>
              <a:t>5</a:t>
            </a:r>
            <a:r>
              <a:rPr lang="fi-FI" dirty="0" smtClean="0"/>
              <a:t>) </a:t>
            </a:r>
            <a:r>
              <a:rPr lang="fi-FI" dirty="0"/>
              <a:t>Kustannusten nousun hillitseminen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B1E4DE-9E8A-4812-9F6C-6CFD8552A494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30.1.2020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A53B8F-F37B-4582-A0C4-48C9C6EA476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758752" y="1417639"/>
            <a:ext cx="10128448" cy="4708525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Saatavuus</a:t>
            </a:r>
          </a:p>
          <a:p>
            <a:pPr lvl="1"/>
            <a:r>
              <a:rPr lang="fi-FI" dirty="0" smtClean="0"/>
              <a:t>Palveluiden </a:t>
            </a:r>
            <a:r>
              <a:rPr lang="fi-FI" dirty="0"/>
              <a:t>saatavuuden, oikea-aikaisuuden ja jatkuvuuden parantaminen vähentävät ongelmien syvenemistä ja kasautumista ja hillitsevät kustannuksia</a:t>
            </a:r>
          </a:p>
          <a:p>
            <a:r>
              <a:rPr lang="fi-FI" dirty="0" smtClean="0"/>
              <a:t>Ennaltaehkäisy</a:t>
            </a:r>
          </a:p>
          <a:p>
            <a:pPr lvl="1"/>
            <a:r>
              <a:rPr lang="fi-FI" dirty="0" smtClean="0"/>
              <a:t>Toiminnan </a:t>
            </a:r>
            <a:r>
              <a:rPr lang="fi-FI" dirty="0"/>
              <a:t>painotuksen siirtäminen ehkäisevään ja ennakoivaan työhön </a:t>
            </a:r>
            <a:r>
              <a:rPr lang="fi-FI" dirty="0" smtClean="0"/>
              <a:t>vähentää raskaiden palvelujen tarvetta. Tämä hillitsee </a:t>
            </a:r>
            <a:r>
              <a:rPr lang="fi-FI" dirty="0"/>
              <a:t>kustannusten nousua pitkällä </a:t>
            </a:r>
            <a:r>
              <a:rPr lang="fi-FI" dirty="0" smtClean="0"/>
              <a:t>tähtäimellä</a:t>
            </a:r>
          </a:p>
          <a:p>
            <a:r>
              <a:rPr lang="fi-FI" dirty="0" smtClean="0"/>
              <a:t>Laatu</a:t>
            </a:r>
          </a:p>
          <a:p>
            <a:pPr lvl="1"/>
            <a:r>
              <a:rPr lang="fi-FI" dirty="0" smtClean="0"/>
              <a:t>Palveluiden </a:t>
            </a:r>
            <a:r>
              <a:rPr lang="fi-FI" dirty="0"/>
              <a:t>laadun ja vaikuttavuuden parantaminen lisää </a:t>
            </a:r>
            <a:r>
              <a:rPr lang="fi-FI" dirty="0" smtClean="0"/>
              <a:t>kustannusvaikuttavuutta</a:t>
            </a:r>
          </a:p>
          <a:p>
            <a:r>
              <a:rPr lang="fi-FI" dirty="0" err="1" smtClean="0"/>
              <a:t>Yhteentoimivuus</a:t>
            </a:r>
            <a:endParaRPr lang="fi-FI" dirty="0" smtClean="0"/>
          </a:p>
          <a:p>
            <a:pPr lvl="1"/>
            <a:r>
              <a:rPr lang="fi-FI" dirty="0" smtClean="0"/>
              <a:t>Palveluiden </a:t>
            </a:r>
            <a:r>
              <a:rPr lang="fi-FI" dirty="0"/>
              <a:t>monialaisuuden ja </a:t>
            </a:r>
            <a:r>
              <a:rPr lang="fi-FI" dirty="0" err="1"/>
              <a:t>yhteentoimivuuden</a:t>
            </a:r>
            <a:r>
              <a:rPr lang="fi-FI" dirty="0"/>
              <a:t> parantaminen ammattiryhmien työnjakoa ja yhteistyötä kehittämällä kasvattaa </a:t>
            </a:r>
            <a:r>
              <a:rPr lang="fi-FI" dirty="0" smtClean="0"/>
              <a:t>tuottavuutta</a:t>
            </a:r>
          </a:p>
          <a:p>
            <a:pPr lvl="0"/>
            <a:r>
              <a:rPr lang="fi-FI" dirty="0" smtClean="0"/>
              <a:t>Digitaalisuus ja tiedolla johtaminen </a:t>
            </a:r>
            <a:r>
              <a:rPr lang="fi-FI" sz="1500" dirty="0">
                <a:solidFill>
                  <a:srgbClr val="FF0000"/>
                </a:solidFill>
              </a:rPr>
              <a:t>(Rakenneuudistus-rahoitus</a:t>
            </a:r>
            <a:r>
              <a:rPr lang="fi-FI" sz="1500" dirty="0" smtClean="0">
                <a:solidFill>
                  <a:srgbClr val="FF0000"/>
                </a:solidFill>
              </a:rPr>
              <a:t>)</a:t>
            </a:r>
            <a:endParaRPr lang="fi-FI" dirty="0" smtClean="0"/>
          </a:p>
          <a:p>
            <a:pPr lvl="1"/>
            <a:r>
              <a:rPr lang="fi-FI" dirty="0" smtClean="0"/>
              <a:t>Digitaalisten </a:t>
            </a:r>
            <a:r>
              <a:rPr lang="fi-FI" dirty="0"/>
              <a:t>palveluiden, asiakastietojen hallinnan ja tiedolla johtamisen kehittäminen lisäävät kustannustietoisuutta ja mahdollisuuksia kustannusten </a:t>
            </a:r>
            <a:r>
              <a:rPr lang="fi-FI" dirty="0" smtClean="0"/>
              <a:t>hillintään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23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Kysymyksiä / huolia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B1E4DE-9E8A-4812-9F6C-6CFD8552A494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30.1.2020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A53B8F-F37B-4582-A0C4-48C9C6EA476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2063552" y="1600201"/>
            <a:ext cx="9897789" cy="4525963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Rakenneuudistus-haun valmistelu</a:t>
            </a:r>
          </a:p>
          <a:p>
            <a:pPr lvl="1"/>
            <a:r>
              <a:rPr lang="fi-FI" dirty="0" smtClean="0"/>
              <a:t>Nivoutuu Tulevaisuuden SOTE-keskus –valmisteluun</a:t>
            </a:r>
          </a:p>
          <a:p>
            <a:pPr lvl="1"/>
            <a:r>
              <a:rPr lang="fi-FI" dirty="0" smtClean="0"/>
              <a:t>Rahamäärältään suurempi (</a:t>
            </a:r>
            <a:r>
              <a:rPr lang="fi-FI" dirty="0" err="1" smtClean="0"/>
              <a:t>Pohjois</a:t>
            </a:r>
            <a:r>
              <a:rPr lang="fi-FI" dirty="0" smtClean="0"/>
              <a:t>-Savoon noin 5.8 miljoonaa)</a:t>
            </a:r>
          </a:p>
          <a:p>
            <a:pPr lvl="2"/>
            <a:r>
              <a:rPr lang="fi-FI" dirty="0" smtClean="0"/>
              <a:t>Edellyttää </a:t>
            </a:r>
            <a:r>
              <a:rPr lang="fi-FI" b="1" dirty="0" smtClean="0"/>
              <a:t>20% omavastuuosuutta (n 1.2 miljoonaa) </a:t>
            </a:r>
            <a:r>
              <a:rPr lang="fi-FI" dirty="0" smtClean="0"/>
              <a:t>rahana tai työpanoksena</a:t>
            </a:r>
            <a:endParaRPr lang="fi-FI" b="1" dirty="0" smtClean="0"/>
          </a:p>
          <a:p>
            <a:pPr lvl="1"/>
            <a:r>
              <a:rPr lang="fi-FI" dirty="0" smtClean="0"/>
              <a:t>Miten organisoidaan kiireisellä aikataululla (31.3.2020 mennessä)?</a:t>
            </a:r>
            <a:endParaRPr lang="fi-FI" dirty="0"/>
          </a:p>
          <a:p>
            <a:r>
              <a:rPr lang="fi-FI" dirty="0" smtClean="0"/>
              <a:t>Digitaalisuus, ICT, tiedolla johtaminen</a:t>
            </a:r>
            <a:endParaRPr lang="fi-FI" dirty="0"/>
          </a:p>
          <a:p>
            <a:pPr lvl="1"/>
            <a:r>
              <a:rPr lang="fi-FI" dirty="0" smtClean="0"/>
              <a:t>Digitaalisuuteen, ICT-kehittämiseen ja tiedolla johtamiseen </a:t>
            </a:r>
            <a:r>
              <a:rPr lang="fi-FI" b="1" dirty="0" smtClean="0"/>
              <a:t>ei voi hakea resurssia </a:t>
            </a:r>
            <a:r>
              <a:rPr lang="fi-FI" dirty="0" smtClean="0"/>
              <a:t>Tulevaisuuden SOTE-keskus –ohjelmasta</a:t>
            </a:r>
          </a:p>
          <a:p>
            <a:pPr lvl="1"/>
            <a:r>
              <a:rPr lang="fi-FI" dirty="0" smtClean="0"/>
              <a:t>Sen sijaan Rakenneuudistus-haussa on mm. kohdat:</a:t>
            </a:r>
          </a:p>
          <a:p>
            <a:pPr lvl="2"/>
            <a:r>
              <a:rPr lang="fi-FI" dirty="0"/>
              <a:t>”Sähköinen ajanvaraus”, sähköinen hoidontarpeen arvio</a:t>
            </a:r>
          </a:p>
          <a:p>
            <a:pPr lvl="2"/>
            <a:r>
              <a:rPr lang="fi-FI" dirty="0"/>
              <a:t>”Omahoitoa tukevat (digitaaliset) palvelut”</a:t>
            </a:r>
          </a:p>
          <a:p>
            <a:pPr lvl="2"/>
            <a:r>
              <a:rPr lang="fi-FI" dirty="0"/>
              <a:t>”Etäkonsultaation kehittäminen”</a:t>
            </a:r>
          </a:p>
          <a:p>
            <a:pPr lvl="2"/>
            <a:r>
              <a:rPr lang="fi-FI" dirty="0" smtClean="0"/>
              <a:t>”Kirjaamiskäytäntöjen yhdenmukaistaminen”</a:t>
            </a:r>
          </a:p>
          <a:p>
            <a:pPr lvl="2"/>
            <a:r>
              <a:rPr lang="fi-FI" dirty="0" smtClean="0"/>
              <a:t>”Tiedolla johtaminen”</a:t>
            </a:r>
          </a:p>
          <a:p>
            <a:pPr lvl="2"/>
            <a:r>
              <a:rPr lang="fi-FI" dirty="0" smtClean="0"/>
              <a:t>”SOTE-tietopakettien käyttöönotto”</a:t>
            </a:r>
          </a:p>
          <a:p>
            <a:pPr lvl="1"/>
            <a:r>
              <a:rPr lang="fi-FI" dirty="0" smtClean="0"/>
              <a:t>Jos näihin ei saa resurssia Tulevaisuuden SOTE-keskus –ohjelmasta, </a:t>
            </a:r>
            <a:r>
              <a:rPr lang="fi-FI" b="1" dirty="0" smtClean="0"/>
              <a:t>kehittämisen integraatio kärsii</a:t>
            </a:r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83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Tulevaisuuden SOTE-keskus -ohjelma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B1E4DE-9E8A-4812-9F6C-6CFD8552A494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30.1.2020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A53B8F-F37B-4582-A0C4-48C9C6EA476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/>
              <a:t>STM:n</a:t>
            </a:r>
            <a:r>
              <a:rPr lang="fi-FI" dirty="0"/>
              <a:t> määräämät </a:t>
            </a:r>
            <a:r>
              <a:rPr lang="fi-FI" dirty="0" smtClean="0"/>
              <a:t>tavoitteet (työpaketit):</a:t>
            </a:r>
            <a:endParaRPr lang="fi-FI" dirty="0"/>
          </a:p>
          <a:p>
            <a:pPr marL="914376" lvl="1" indent="-457200">
              <a:buFont typeface="+mj-lt"/>
              <a:buAutoNum type="arabicPeriod"/>
            </a:pPr>
            <a:r>
              <a:rPr lang="fi-FI" dirty="0"/>
              <a:t>Palveluiden yhdenvertaisen saatavuuden, oikea-aikaisuuden ja jatkuvuuden parantaminen</a:t>
            </a:r>
          </a:p>
          <a:p>
            <a:pPr marL="914376" lvl="1" indent="-457200">
              <a:buFont typeface="+mj-lt"/>
              <a:buAutoNum type="arabicPeriod"/>
            </a:pPr>
            <a:r>
              <a:rPr lang="fi-FI" dirty="0"/>
              <a:t>Toiminnan painotuksen siirtäminen ehkäisevään ja ennakoivaan työhön</a:t>
            </a:r>
          </a:p>
          <a:p>
            <a:pPr marL="914376" lvl="1" indent="-457200">
              <a:buFont typeface="+mj-lt"/>
              <a:buAutoNum type="arabicPeriod"/>
            </a:pPr>
            <a:r>
              <a:rPr lang="fi-FI" dirty="0"/>
              <a:t>Palveluiden laadun ja vaikuttavuuden parantaminen</a:t>
            </a:r>
          </a:p>
          <a:p>
            <a:pPr marL="914376" lvl="1" indent="-457200">
              <a:buFont typeface="+mj-lt"/>
              <a:buAutoNum type="arabicPeriod"/>
            </a:pPr>
            <a:r>
              <a:rPr lang="fi-FI" dirty="0"/>
              <a:t>Palveluiden monialaisuuden ja </a:t>
            </a:r>
            <a:r>
              <a:rPr lang="fi-FI" dirty="0" err="1"/>
              <a:t>yhteentoimivuuden</a:t>
            </a:r>
            <a:r>
              <a:rPr lang="fi-FI" dirty="0"/>
              <a:t> varmistaminen</a:t>
            </a:r>
          </a:p>
          <a:p>
            <a:pPr marL="914376" lvl="1" indent="-457200">
              <a:buFont typeface="+mj-lt"/>
              <a:buAutoNum type="arabicPeriod"/>
            </a:pPr>
            <a:r>
              <a:rPr lang="fi-FI" dirty="0"/>
              <a:t>Kustannusten nousun hillitseminen</a:t>
            </a:r>
          </a:p>
          <a:p>
            <a:pPr marL="514345" indent="-457200"/>
            <a:r>
              <a:rPr lang="fi-FI" dirty="0" err="1"/>
              <a:t>STM:n</a:t>
            </a:r>
            <a:r>
              <a:rPr lang="fi-FI" dirty="0"/>
              <a:t> määräämät sisällölliset painopistealueet lapsi- ja perhepalvelujen </a:t>
            </a:r>
            <a:r>
              <a:rPr lang="fi-FI" dirty="0" smtClean="0"/>
              <a:t>(LAPE) </a:t>
            </a:r>
            <a:r>
              <a:rPr lang="fi-FI" dirty="0"/>
              <a:t>osalta</a:t>
            </a:r>
          </a:p>
          <a:p>
            <a:pPr marL="914376" lvl="1" indent="-457200">
              <a:buFont typeface="+mj-lt"/>
              <a:buAutoNum type="arabicPeriod"/>
            </a:pPr>
            <a:r>
              <a:rPr lang="fi-FI" dirty="0"/>
              <a:t>Perhekeskus ja varhainen tuki arjessa</a:t>
            </a:r>
          </a:p>
          <a:p>
            <a:pPr marL="914376" lvl="1" indent="-457200">
              <a:buFont typeface="+mj-lt"/>
              <a:buAutoNum type="arabicPeriod"/>
            </a:pPr>
            <a:r>
              <a:rPr lang="fi-FI" dirty="0"/>
              <a:t>Matalan kynnyksen mielenterveys- ja päihdepalvelut </a:t>
            </a:r>
          </a:p>
        </p:txBody>
      </p:sp>
    </p:spTree>
    <p:extLst>
      <p:ext uri="{BB962C8B-B14F-4D97-AF65-F5344CB8AC3E}">
        <p14:creationId xmlns:p14="http://schemas.microsoft.com/office/powerpoint/2010/main" val="73170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Tulevaisuuden SOTE-keskus -ohjelma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B1E4DE-9E8A-4812-9F6C-6CFD8552A494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30.1.2020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A53B8F-F37B-4582-A0C4-48C9C6EA476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45" indent="-457200"/>
            <a:r>
              <a:rPr lang="fi-FI" dirty="0" smtClean="0"/>
              <a:t>Hankeopas löytyy </a:t>
            </a:r>
            <a:r>
              <a:rPr lang="fi-FI" dirty="0" smtClean="0">
                <a:hlinkClick r:id="rId2"/>
              </a:rPr>
              <a:t>täältä</a:t>
            </a:r>
            <a:endParaRPr lang="fi-FI" dirty="0" smtClean="0"/>
          </a:p>
          <a:p>
            <a:pPr marL="514345" indent="-457200"/>
            <a:r>
              <a:rPr lang="fi-FI" dirty="0" smtClean="0"/>
              <a:t>Hanke </a:t>
            </a:r>
            <a:r>
              <a:rPr lang="fi-FI" dirty="0"/>
              <a:t>Pohjois-Savossa</a:t>
            </a:r>
          </a:p>
          <a:p>
            <a:pPr marL="914376" lvl="1" indent="-457200"/>
            <a:r>
              <a:rPr lang="fi-FI" dirty="0" smtClean="0"/>
              <a:t>Hakuaika 20.1.2020 </a:t>
            </a:r>
            <a:r>
              <a:rPr lang="fi-FI" dirty="0"/>
              <a:t>– </a:t>
            </a:r>
            <a:r>
              <a:rPr lang="fi-FI" dirty="0" smtClean="0"/>
              <a:t>31.3.2020</a:t>
            </a:r>
          </a:p>
          <a:p>
            <a:pPr marL="914376" lvl="1" indent="-457200"/>
            <a:r>
              <a:rPr lang="fi-FI" dirty="0" smtClean="0"/>
              <a:t>Kesto 2020 – 31.10.2022</a:t>
            </a:r>
            <a:endParaRPr lang="fi-FI" dirty="0"/>
          </a:p>
          <a:p>
            <a:pPr marL="914376" lvl="1" indent="-457200"/>
            <a:r>
              <a:rPr lang="fi-FI" dirty="0"/>
              <a:t>Rahaa alkuvaiheessa noin 3.3 miljoonaa (100% valtionosuus</a:t>
            </a:r>
            <a:r>
              <a:rPr lang="fi-FI" dirty="0" smtClean="0"/>
              <a:t>)</a:t>
            </a:r>
          </a:p>
          <a:p>
            <a:pPr marL="1314405" lvl="2" indent="-457200"/>
            <a:r>
              <a:rPr lang="fi-FI" dirty="0" smtClean="0"/>
              <a:t>Myöhemmissä hauissa mahdollisesti lisää</a:t>
            </a:r>
          </a:p>
          <a:p>
            <a:pPr marL="1314405" lvl="2" indent="-457200"/>
            <a:r>
              <a:rPr lang="fi-FI" dirty="0" smtClean="0"/>
              <a:t>Kustannuksia voidaan maksaa </a:t>
            </a:r>
            <a:r>
              <a:rPr lang="fi-FI" b="1" dirty="0" smtClean="0"/>
              <a:t>1.1.2020 alkaen</a:t>
            </a:r>
          </a:p>
          <a:p>
            <a:pPr marL="914376" lvl="1" indent="-457200"/>
            <a:r>
              <a:rPr lang="fi-FI" dirty="0" smtClean="0"/>
              <a:t>Hakemuksen valmistelun koordinaatiovastuu </a:t>
            </a:r>
            <a:r>
              <a:rPr lang="fi-FI" dirty="0" err="1"/>
              <a:t>PSSHP:n</a:t>
            </a:r>
            <a:r>
              <a:rPr lang="fi-FI" dirty="0"/>
              <a:t> Perusterveydenhuollon </a:t>
            </a:r>
            <a:r>
              <a:rPr lang="fi-FI" dirty="0" smtClean="0"/>
              <a:t>yksiköllä</a:t>
            </a:r>
          </a:p>
          <a:p>
            <a:pPr marL="914376" lvl="1" indent="-457200"/>
            <a:r>
              <a:rPr lang="fi-FI" dirty="0" smtClean="0"/>
              <a:t>Virallinen hakija ja hankkeen hallinnoija </a:t>
            </a:r>
            <a:r>
              <a:rPr lang="fi-FI" dirty="0" err="1" smtClean="0"/>
              <a:t>Pohjois</a:t>
            </a:r>
            <a:r>
              <a:rPr lang="fi-FI" dirty="0" smtClean="0"/>
              <a:t>-Savon liitto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181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Hankevalmistelun periaatteet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B1E4DE-9E8A-4812-9F6C-6CFD8552A494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30.1.2020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A53B8F-F37B-4582-A0C4-48C9C6EA476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495" indent="-514350">
              <a:buFont typeface="+mj-lt"/>
              <a:buAutoNum type="arabicPeriod"/>
            </a:pPr>
            <a:r>
              <a:rPr lang="fi-FI" dirty="0" smtClean="0"/>
              <a:t>Keskitytään käytännön toiminnan kehittämiseen</a:t>
            </a:r>
          </a:p>
          <a:p>
            <a:pPr lvl="1"/>
            <a:r>
              <a:rPr lang="fi-FI" dirty="0" smtClean="0"/>
              <a:t>Huomioidaan valtakunnalliset SOTE-rakenneuudistuksen linjaukset, mutta…</a:t>
            </a:r>
          </a:p>
          <a:p>
            <a:pPr lvl="1"/>
            <a:r>
              <a:rPr lang="fi-FI" dirty="0" smtClean="0"/>
              <a:t>Toimenpiteet pitää pystyä toteuttamaan ilman uutta lainsäädäntöäkin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Alhaalta ylös</a:t>
            </a:r>
          </a:p>
          <a:p>
            <a:pPr lvl="1"/>
            <a:r>
              <a:rPr lang="fi-FI" dirty="0" smtClean="0"/>
              <a:t>Pyritty sitouttamaan alkuvaiheessa erityisesti käytännön toimijat</a:t>
            </a:r>
          </a:p>
          <a:p>
            <a:pPr lvl="2"/>
            <a:r>
              <a:rPr lang="fi-FI" dirty="0" err="1"/>
              <a:t>Pohjois</a:t>
            </a:r>
            <a:r>
              <a:rPr lang="fi-FI" dirty="0"/>
              <a:t>-Savon terveyskeskusylilääkärit</a:t>
            </a:r>
          </a:p>
          <a:p>
            <a:pPr lvl="2"/>
            <a:r>
              <a:rPr lang="fi-FI" dirty="0" err="1"/>
              <a:t>Sosiaali</a:t>
            </a:r>
            <a:r>
              <a:rPr lang="fi-FI" dirty="0"/>
              <a:t>-/perusturvajohtajat (ISO)</a:t>
            </a:r>
          </a:p>
          <a:p>
            <a:pPr lvl="2"/>
            <a:r>
              <a:rPr lang="fi-FI" dirty="0"/>
              <a:t>Hoitotyön verkosto</a:t>
            </a:r>
          </a:p>
          <a:p>
            <a:pPr lvl="2"/>
            <a:r>
              <a:rPr lang="fi-FI" dirty="0"/>
              <a:t>Maakunnallinen LAPE-yhteistyöryhmä</a:t>
            </a:r>
          </a:p>
          <a:p>
            <a:pPr lvl="1"/>
            <a:r>
              <a:rPr lang="fi-FI" dirty="0" smtClean="0"/>
              <a:t>Ylimmän SOTE-johdon tapaamiset 8.1. alkaen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Vältetään </a:t>
            </a:r>
            <a:r>
              <a:rPr lang="fi-FI" dirty="0" err="1" smtClean="0"/>
              <a:t>professiopohjaista</a:t>
            </a:r>
            <a:r>
              <a:rPr lang="fi-FI" dirty="0" smtClean="0"/>
              <a:t> jaottelua</a:t>
            </a:r>
          </a:p>
          <a:p>
            <a:pPr lvl="1"/>
            <a:r>
              <a:rPr lang="fi-FI" dirty="0" smtClean="0"/>
              <a:t>Eri ammattiryhmät työskentelemään </a:t>
            </a:r>
            <a:r>
              <a:rPr lang="fi-FI" b="1" dirty="0" smtClean="0"/>
              <a:t>samojen ilmiöiden </a:t>
            </a:r>
            <a:r>
              <a:rPr lang="fi-FI" dirty="0" smtClean="0"/>
              <a:t>parissa (työpaketit):</a:t>
            </a:r>
          </a:p>
          <a:p>
            <a:pPr lvl="2"/>
            <a:r>
              <a:rPr lang="fi-FI" dirty="0" smtClean="0"/>
              <a:t>saatavuus, ennaltaehkäisy, laatu, </a:t>
            </a:r>
            <a:r>
              <a:rPr lang="fi-FI" dirty="0" err="1" smtClean="0"/>
              <a:t>yhteentoimivuus</a:t>
            </a:r>
            <a:endParaRPr lang="fi-FI" dirty="0" smtClean="0"/>
          </a:p>
          <a:p>
            <a:pPr lvl="1"/>
            <a:r>
              <a:rPr lang="fi-FI" dirty="0" smtClean="0"/>
              <a:t>Ei erillistä perhekeskusten työpakettia, sosiaalipalvelujen työpakettia </a:t>
            </a:r>
            <a:r>
              <a:rPr lang="fi-FI" dirty="0" err="1" smtClean="0"/>
              <a:t>jne</a:t>
            </a:r>
            <a:r>
              <a:rPr lang="fi-FI" dirty="0" smtClean="0"/>
              <a:t>…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344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Nostoja </a:t>
            </a:r>
            <a:r>
              <a:rPr lang="fi-FI" dirty="0" err="1" smtClean="0"/>
              <a:t>THL:n</a:t>
            </a:r>
            <a:r>
              <a:rPr lang="fi-FI" dirty="0" smtClean="0"/>
              <a:t> arviointiraportista 1)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B1E4DE-9E8A-4812-9F6C-6CFD8552A494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30.1.2020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A53B8F-F37B-4582-A0C4-48C9C6EA476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556476" y="1417639"/>
            <a:ext cx="9518848" cy="4525963"/>
          </a:xfrm>
        </p:spPr>
        <p:txBody>
          <a:bodyPr>
            <a:normAutofit lnSpcReduction="10000"/>
          </a:bodyPr>
          <a:lstStyle/>
          <a:p>
            <a:pPr marL="514345" indent="-457200"/>
            <a:r>
              <a:rPr lang="fi-FI" dirty="0" smtClean="0"/>
              <a:t>Toimintaympäristö</a:t>
            </a:r>
          </a:p>
          <a:p>
            <a:pPr lvl="1"/>
            <a:r>
              <a:rPr lang="fi-FI" dirty="0" smtClean="0"/>
              <a:t>Maakunnan väestö vähenee 4% vuoteen 2030 mennessä</a:t>
            </a:r>
          </a:p>
          <a:p>
            <a:pPr lvl="1"/>
            <a:r>
              <a:rPr lang="fi-FI" dirty="0" smtClean="0"/>
              <a:t>Yli 65-vuotiaiden osuus 25%, kasvaa 6 prosenttiyksiköllä vuoteen 2030</a:t>
            </a:r>
          </a:p>
          <a:p>
            <a:pPr lvl="1"/>
            <a:r>
              <a:rPr lang="fi-FI" dirty="0" smtClean="0"/>
              <a:t>Toimeentulotukea saavien osuus maan keskiarvo korkeampi</a:t>
            </a:r>
          </a:p>
          <a:p>
            <a:pPr lvl="1"/>
            <a:r>
              <a:rPr lang="fi-FI" dirty="0" smtClean="0"/>
              <a:t>Nuorisotyöttömiä selvästi maan keskiarvoa enemmän</a:t>
            </a:r>
          </a:p>
          <a:p>
            <a:pPr lvl="1"/>
            <a:r>
              <a:rPr lang="fi-FI" dirty="0" smtClean="0"/>
              <a:t>Työttömien aktivointiaste alle maan keskiarvon </a:t>
            </a:r>
          </a:p>
          <a:p>
            <a:r>
              <a:rPr lang="fi-FI" dirty="0" err="1" smtClean="0"/>
              <a:t>Sosiaali</a:t>
            </a:r>
            <a:r>
              <a:rPr lang="fi-FI" dirty="0" smtClean="0"/>
              <a:t>- ja terveyspalvelujen kustannukset</a:t>
            </a:r>
          </a:p>
          <a:p>
            <a:pPr lvl="1"/>
            <a:r>
              <a:rPr lang="fi-FI" dirty="0" err="1" smtClean="0"/>
              <a:t>Sosiaali</a:t>
            </a:r>
            <a:r>
              <a:rPr lang="fi-FI" dirty="0" smtClean="0"/>
              <a:t>- ja terveyspalvelujen </a:t>
            </a:r>
            <a:r>
              <a:rPr lang="fi-FI" b="1" dirty="0" smtClean="0"/>
              <a:t>nettokäyttökustannukset 13.5% maan keskiarvoa korkeammat</a:t>
            </a:r>
          </a:p>
          <a:p>
            <a:pPr lvl="1"/>
            <a:r>
              <a:rPr lang="fi-FI" dirty="0" smtClean="0"/>
              <a:t>Koska…</a:t>
            </a:r>
          </a:p>
        </p:txBody>
      </p:sp>
    </p:spTree>
    <p:extLst>
      <p:ext uri="{BB962C8B-B14F-4D97-AF65-F5344CB8AC3E}">
        <p14:creationId xmlns:p14="http://schemas.microsoft.com/office/powerpoint/2010/main" val="15649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351" y="4848917"/>
            <a:ext cx="5497300" cy="1734047"/>
          </a:xfrm>
          <a:prstGeom prst="rect">
            <a:avLst/>
          </a:prstGeom>
        </p:spPr>
      </p:pic>
      <p:pic>
        <p:nvPicPr>
          <p:cNvPr id="5" name="Sisällön paikkamerkki 4"/>
          <p:cNvPicPr>
            <a:picLocks noGrp="1" noChangeAspect="1"/>
          </p:cNvPicPr>
          <p:nvPr>
            <p:ph sz="half" idx="10"/>
          </p:nvPr>
        </p:nvPicPr>
        <p:blipFill>
          <a:blip r:embed="rId3"/>
          <a:stretch>
            <a:fillRect/>
          </a:stretch>
        </p:blipFill>
        <p:spPr>
          <a:xfrm>
            <a:off x="609600" y="1077361"/>
            <a:ext cx="3456384" cy="484743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685028"/>
          </a:xfrm>
        </p:spPr>
        <p:txBody>
          <a:bodyPr>
            <a:normAutofit/>
          </a:bodyPr>
          <a:lstStyle/>
          <a:p>
            <a:r>
              <a:rPr lang="fi-FI" dirty="0" err="1" smtClean="0">
                <a:solidFill>
                  <a:schemeClr val="tx1"/>
                </a:solidFill>
              </a:rPr>
              <a:t>Pohjois</a:t>
            </a:r>
            <a:r>
              <a:rPr lang="fi-FI" dirty="0" smtClean="0">
                <a:solidFill>
                  <a:schemeClr val="tx1"/>
                </a:solidFill>
              </a:rPr>
              <a:t>-Savo on Suomen sairain maakunta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161995" y="1077361"/>
            <a:ext cx="7790656" cy="48474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1800" b="1" dirty="0" smtClean="0"/>
              <a:t>ELINTAVAT JA KANSANSAIRAUDET</a:t>
            </a:r>
          </a:p>
          <a:p>
            <a:r>
              <a:rPr lang="fi-FI" sz="1800" dirty="0" err="1"/>
              <a:t>Pohjois</a:t>
            </a:r>
            <a:r>
              <a:rPr lang="fi-FI" sz="1800" dirty="0"/>
              <a:t>-Savo on Suomen sairain maakunta</a:t>
            </a:r>
          </a:p>
          <a:p>
            <a:pPr lvl="1"/>
            <a:r>
              <a:rPr lang="fi-FI" sz="1800" dirty="0"/>
              <a:t>Ikävakioimaton sairastavuusindeksi 136</a:t>
            </a:r>
          </a:p>
          <a:p>
            <a:pPr lvl="1"/>
            <a:r>
              <a:rPr lang="fi-FI" sz="1800" dirty="0"/>
              <a:t>Ikävakioitu sairastavuusindeksi 130</a:t>
            </a:r>
          </a:p>
          <a:p>
            <a:r>
              <a:rPr lang="fi-FI" sz="1800" dirty="0"/>
              <a:t>Sepelvaltimotauti-indeksissä 20 suurimman kunnan korkein arvo on Kuopiossa</a:t>
            </a:r>
          </a:p>
          <a:p>
            <a:r>
              <a:rPr lang="fi-FI" sz="1800" dirty="0" smtClean="0">
                <a:solidFill>
                  <a:srgbClr val="000000"/>
                </a:solidFill>
                <a:latin typeface="Brandon Grotesque Regular"/>
              </a:rPr>
              <a:t>Ylipainoisten </a:t>
            </a:r>
            <a:r>
              <a:rPr lang="fi-FI" sz="1800" dirty="0">
                <a:solidFill>
                  <a:srgbClr val="000000"/>
                </a:solidFill>
                <a:latin typeface="Brandon Grotesque Regular"/>
              </a:rPr>
              <a:t>nuorten määrä on lisääntynyt kaikissa </a:t>
            </a:r>
            <a:r>
              <a:rPr lang="fi-FI" sz="1800" dirty="0" smtClean="0">
                <a:solidFill>
                  <a:srgbClr val="000000"/>
                </a:solidFill>
                <a:latin typeface="Brandon Grotesque Regular"/>
              </a:rPr>
              <a:t>ikäluokissa</a:t>
            </a:r>
            <a:endParaRPr lang="fi-FI" sz="1800" dirty="0">
              <a:solidFill>
                <a:srgbClr val="000000"/>
              </a:solidFill>
              <a:latin typeface="Brandon Grotesque Regular"/>
            </a:endParaRPr>
          </a:p>
          <a:p>
            <a:r>
              <a:rPr lang="fi-FI" sz="1800" dirty="0" smtClean="0">
                <a:solidFill>
                  <a:srgbClr val="000000"/>
                </a:solidFill>
                <a:latin typeface="Brandon Grotesque Bold"/>
              </a:rPr>
              <a:t>Enemmän kuin joka </a:t>
            </a:r>
            <a:r>
              <a:rPr lang="fi-FI" sz="1800" dirty="0">
                <a:solidFill>
                  <a:srgbClr val="000000"/>
                </a:solidFill>
                <a:latin typeface="Brandon Grotesque Bold"/>
              </a:rPr>
              <a:t>kolmas </a:t>
            </a:r>
            <a:r>
              <a:rPr lang="fi-FI" sz="1800" dirty="0">
                <a:solidFill>
                  <a:srgbClr val="000000"/>
                </a:solidFill>
                <a:latin typeface="Brandon Grotesque Regular"/>
              </a:rPr>
              <a:t>yläkouluikäinen ja lukiolainen nukkuu liian vähän (alle 8 tuntia yössä), ammattikoululaisista lähes </a:t>
            </a:r>
            <a:r>
              <a:rPr lang="fi-FI" sz="1800" dirty="0" smtClean="0">
                <a:solidFill>
                  <a:srgbClr val="000000"/>
                </a:solidFill>
                <a:latin typeface="Brandon Grotesque Regular"/>
              </a:rPr>
              <a:t>puolet</a:t>
            </a:r>
          </a:p>
          <a:p>
            <a:r>
              <a:rPr lang="fi-FI" sz="1800" dirty="0" smtClean="0">
                <a:solidFill>
                  <a:srgbClr val="000000"/>
                </a:solidFill>
                <a:latin typeface="Brandon Grotesque Regular"/>
              </a:rPr>
              <a:t> </a:t>
            </a:r>
          </a:p>
          <a:p>
            <a:pPr marL="0" indent="0">
              <a:buNone/>
            </a:pPr>
            <a:r>
              <a:rPr lang="fi-FI" sz="1800" b="1" dirty="0" smtClean="0"/>
              <a:t>TYÖKYKY</a:t>
            </a:r>
          </a:p>
          <a:p>
            <a:r>
              <a:rPr lang="fi-FI" sz="1800" dirty="0" smtClean="0"/>
              <a:t>Ikävakioitu työkyvyttömyysindeksi Suomen korkein (137)</a:t>
            </a:r>
          </a:p>
          <a:p>
            <a:r>
              <a:rPr lang="fi-FI" sz="1800" dirty="0" smtClean="0"/>
              <a:t>Työkykynsä heikentyneeksi arvioivien osuus korkea</a:t>
            </a:r>
          </a:p>
          <a:p>
            <a:endParaRPr lang="fi-FI" sz="1800" dirty="0" smtClean="0"/>
          </a:p>
          <a:p>
            <a:pPr marL="0" indent="0">
              <a:buNone/>
            </a:pPr>
            <a:r>
              <a:rPr lang="fi-FI" sz="1800" b="1" dirty="0" smtClean="0"/>
              <a:t>PALVELUT</a:t>
            </a:r>
          </a:p>
          <a:p>
            <a:r>
              <a:rPr lang="fi-FI" sz="1800" dirty="0" smtClean="0"/>
              <a:t>Perusterveydenhuollon lääkärikäyntejä paljon suhteessa väkilukuun</a:t>
            </a:r>
          </a:p>
          <a:p>
            <a:r>
              <a:rPr lang="fi-FI" sz="1800" dirty="0" smtClean="0"/>
              <a:t>Perusterveydenhuollon kustannukset 20-25% maan keskiarvoa suuremmat</a:t>
            </a:r>
          </a:p>
          <a:p>
            <a:r>
              <a:rPr lang="fi-FI" sz="1800" dirty="0" smtClean="0"/>
              <a:t>Erikoissairaanhoidon kustannukset 15% maan keskiarvoa suuremmat</a:t>
            </a:r>
          </a:p>
          <a:p>
            <a:r>
              <a:rPr lang="fi-FI" sz="1800" b="1" dirty="0" smtClean="0"/>
              <a:t>Tarvevakioidut menot 2% muuta maata pienemmät</a:t>
            </a:r>
          </a:p>
          <a:p>
            <a:endParaRPr lang="fi-FI" sz="1800" dirty="0"/>
          </a:p>
          <a:p>
            <a:pPr marL="0" indent="0">
              <a:buNone/>
            </a:pPr>
            <a:r>
              <a:rPr lang="fi-FI" sz="1800" dirty="0" smtClean="0"/>
              <a:t>.</a:t>
            </a:r>
            <a:endParaRPr lang="fi-FI" sz="18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07" y="959667"/>
            <a:ext cx="3091759" cy="55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04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281" y="4452197"/>
            <a:ext cx="4638392" cy="216357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685028"/>
          </a:xfrm>
        </p:spPr>
        <p:txBody>
          <a:bodyPr>
            <a:noAutofit/>
          </a:bodyPr>
          <a:lstStyle/>
          <a:p>
            <a:r>
              <a:rPr lang="fi-FI" sz="3470" dirty="0" smtClean="0">
                <a:solidFill>
                  <a:schemeClr val="tx1"/>
                </a:solidFill>
              </a:rPr>
              <a:t>Mielenterveys ja päihteet</a:t>
            </a:r>
            <a:endParaRPr lang="fi-FI" sz="347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161995" y="1077361"/>
            <a:ext cx="7790656" cy="48474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sz="1800" b="1" dirty="0" smtClean="0">
                <a:solidFill>
                  <a:srgbClr val="000000"/>
                </a:solidFill>
              </a:rPr>
              <a:t>MIELENTERVEYS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err="1" smtClean="0">
                <a:solidFill>
                  <a:srgbClr val="000000"/>
                </a:solidFill>
              </a:rPr>
              <a:t>Pohjois</a:t>
            </a:r>
            <a:r>
              <a:rPr lang="fi-FI" sz="1800" dirty="0" smtClean="0">
                <a:solidFill>
                  <a:srgbClr val="000000"/>
                </a:solidFill>
              </a:rPr>
              <a:t>-Savon mielenterveysindeksi </a:t>
            </a:r>
            <a:r>
              <a:rPr lang="fi-FI" sz="1800" dirty="0">
                <a:solidFill>
                  <a:srgbClr val="000000"/>
                </a:solidFill>
              </a:rPr>
              <a:t>on selvästi koko maan korkein (</a:t>
            </a:r>
            <a:r>
              <a:rPr lang="fi-FI" sz="1800" dirty="0" smtClean="0">
                <a:solidFill>
                  <a:srgbClr val="000000"/>
                </a:solidFill>
              </a:rPr>
              <a:t>151)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>
                <a:solidFill>
                  <a:srgbClr val="000000"/>
                </a:solidFill>
              </a:rPr>
              <a:t>Kuopion mielenterveysindeksi (160) suurten kaupunkien korkein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>
                <a:solidFill>
                  <a:srgbClr val="000000"/>
                </a:solidFill>
              </a:rPr>
              <a:t>Nuorisopsykiatrisen </a:t>
            </a:r>
            <a:r>
              <a:rPr lang="fi-FI" sz="1800" dirty="0">
                <a:solidFill>
                  <a:srgbClr val="000000"/>
                </a:solidFill>
              </a:rPr>
              <a:t>hoidon piirissä on 8.3 % ikäluokasta </a:t>
            </a:r>
            <a:endParaRPr lang="fi-FI" sz="18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>
                <a:solidFill>
                  <a:srgbClr val="000000"/>
                </a:solidFill>
              </a:rPr>
              <a:t>Väestöön </a:t>
            </a:r>
            <a:r>
              <a:rPr lang="fi-FI" sz="1800" dirty="0">
                <a:solidFill>
                  <a:srgbClr val="000000"/>
                </a:solidFill>
              </a:rPr>
              <a:t>suhteutettuna huostassa olleita lapsia on </a:t>
            </a:r>
            <a:r>
              <a:rPr lang="fi-FI" sz="1800" dirty="0" err="1">
                <a:solidFill>
                  <a:srgbClr val="000000"/>
                </a:solidFill>
              </a:rPr>
              <a:t>Pohjois</a:t>
            </a:r>
            <a:r>
              <a:rPr lang="fi-FI" sz="1800" dirty="0">
                <a:solidFill>
                  <a:srgbClr val="000000"/>
                </a:solidFill>
              </a:rPr>
              <a:t>-Savossa eniten </a:t>
            </a:r>
            <a:r>
              <a:rPr lang="fi-FI" sz="1800" dirty="0" smtClean="0">
                <a:solidFill>
                  <a:srgbClr val="000000"/>
                </a:solidFill>
              </a:rPr>
              <a:t>(</a:t>
            </a:r>
            <a:r>
              <a:rPr lang="fi-FI" sz="1800" dirty="0">
                <a:solidFill>
                  <a:srgbClr val="000000"/>
                </a:solidFill>
              </a:rPr>
              <a:t>1.3 </a:t>
            </a:r>
            <a:r>
              <a:rPr lang="fi-FI" sz="1800" dirty="0" smtClean="0">
                <a:solidFill>
                  <a:srgbClr val="000000"/>
                </a:solidFill>
              </a:rPr>
              <a:t>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>
                <a:solidFill>
                  <a:srgbClr val="000000"/>
                </a:solidFill>
              </a:rPr>
              <a:t>Itsemurhien </a:t>
            </a:r>
            <a:r>
              <a:rPr lang="fi-FI" sz="1800" dirty="0">
                <a:solidFill>
                  <a:srgbClr val="000000"/>
                </a:solidFill>
              </a:rPr>
              <a:t>vuoksi menetettyjä elinvuosia on muuta maata enemmän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>
                <a:solidFill>
                  <a:srgbClr val="000000"/>
                </a:solidFill>
              </a:rPr>
              <a:t>Mielenterveyssyiden vuoksi työkyvyttömyyseläkkeellä 4.4 % (maan korkein lukema)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>
                <a:solidFill>
                  <a:srgbClr val="000000"/>
                </a:solidFill>
              </a:rPr>
              <a:t>Vanhemmista 36 % tarvitsisi </a:t>
            </a:r>
            <a:r>
              <a:rPr lang="fi-FI" sz="1800" dirty="0">
                <a:solidFill>
                  <a:srgbClr val="000000"/>
                </a:solidFill>
              </a:rPr>
              <a:t>tukea lapsen käyttäytymiseen tai tunne-elämän </a:t>
            </a:r>
            <a:r>
              <a:rPr lang="fi-FI" sz="1800" dirty="0" smtClean="0">
                <a:solidFill>
                  <a:srgbClr val="000000"/>
                </a:solidFill>
              </a:rPr>
              <a:t>ongelmiin, 33</a:t>
            </a:r>
            <a:r>
              <a:rPr lang="fi-FI" sz="1800" dirty="0">
                <a:solidFill>
                  <a:srgbClr val="000000"/>
                </a:solidFill>
              </a:rPr>
              <a:t>% </a:t>
            </a:r>
            <a:r>
              <a:rPr lang="fi-FI" sz="1800" dirty="0" smtClean="0">
                <a:solidFill>
                  <a:srgbClr val="000000"/>
                </a:solidFill>
              </a:rPr>
              <a:t>omaan jaksamiseen</a:t>
            </a:r>
          </a:p>
          <a:p>
            <a:pPr marL="0" indent="0">
              <a:buNone/>
            </a:pPr>
            <a:r>
              <a:rPr lang="fi-FI" sz="1800" b="1" dirty="0" smtClean="0">
                <a:solidFill>
                  <a:srgbClr val="000000"/>
                </a:solidFill>
              </a:rPr>
              <a:t>PÄIHTEIDEN </a:t>
            </a:r>
            <a:r>
              <a:rPr lang="fi-FI" sz="1800" b="1" dirty="0">
                <a:solidFill>
                  <a:srgbClr val="000000"/>
                </a:solidFill>
              </a:rPr>
              <a:t>KÄYTTÖ </a:t>
            </a:r>
            <a:endParaRPr lang="fi-FI" sz="18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>
                <a:solidFill>
                  <a:srgbClr val="000000"/>
                </a:solidFill>
              </a:rPr>
              <a:t>Eniten alkoholikuolemien </a:t>
            </a:r>
            <a:r>
              <a:rPr lang="fi-FI" sz="1800" dirty="0">
                <a:solidFill>
                  <a:srgbClr val="000000"/>
                </a:solidFill>
              </a:rPr>
              <a:t>vuoksi </a:t>
            </a:r>
            <a:r>
              <a:rPr lang="fi-FI" sz="1800" dirty="0" smtClean="0">
                <a:solidFill>
                  <a:srgbClr val="000000"/>
                </a:solidFill>
              </a:rPr>
              <a:t>menetettyjä elinvuosia </a:t>
            </a:r>
            <a:r>
              <a:rPr lang="fi-FI" sz="1800" dirty="0">
                <a:solidFill>
                  <a:srgbClr val="000000"/>
                </a:solidFill>
              </a:rPr>
              <a:t>koko maassa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>
                <a:solidFill>
                  <a:srgbClr val="000000"/>
                </a:solidFill>
              </a:rPr>
              <a:t>Nuuskan </a:t>
            </a:r>
            <a:r>
              <a:rPr lang="fi-FI" sz="1800" dirty="0">
                <a:solidFill>
                  <a:srgbClr val="000000"/>
                </a:solidFill>
              </a:rPr>
              <a:t>käyttö ja kannabiskokeilut ovat lisääntyneet </a:t>
            </a:r>
            <a:r>
              <a:rPr lang="fi-FI" sz="1800" dirty="0" smtClean="0">
                <a:solidFill>
                  <a:srgbClr val="000000"/>
                </a:solidFill>
              </a:rPr>
              <a:t>nopeasti</a:t>
            </a:r>
          </a:p>
          <a:p>
            <a:pPr marL="0" indent="0">
              <a:buNone/>
            </a:pPr>
            <a:r>
              <a:rPr lang="fi-FI" sz="1800" b="1" dirty="0" smtClean="0">
                <a:solidFill>
                  <a:srgbClr val="000000"/>
                </a:solidFill>
              </a:rPr>
              <a:t>PALVELUT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>
                <a:solidFill>
                  <a:srgbClr val="000000"/>
                </a:solidFill>
              </a:rPr>
              <a:t>KTH / OTH- lääkäriresurssit keskimääräistä paremmat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>
                <a:solidFill>
                  <a:srgbClr val="000000"/>
                </a:solidFill>
              </a:rPr>
              <a:t>Aikuisten psykiatrian ESH-käyntien määrä maan korkein</a:t>
            </a:r>
            <a:endParaRPr lang="fi-FI" sz="1800" dirty="0">
              <a:solidFill>
                <a:srgbClr val="000000"/>
              </a:solidFill>
            </a:endParaRPr>
          </a:p>
          <a:p>
            <a:endParaRPr lang="fi-FI" sz="1800" dirty="0" smtClean="0">
              <a:solidFill>
                <a:srgbClr val="000000"/>
              </a:solidFill>
            </a:endParaRPr>
          </a:p>
          <a:p>
            <a:endParaRPr lang="fi-FI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i-FI" sz="180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fi-FI" sz="1800" dirty="0" smtClean="0">
              <a:solidFill>
                <a:srgbClr val="000000"/>
              </a:solidFill>
            </a:endParaRPr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sz="half" idx="10"/>
          </p:nvPr>
        </p:nvPicPr>
        <p:blipFill>
          <a:blip r:embed="rId3"/>
          <a:stretch>
            <a:fillRect/>
          </a:stretch>
        </p:blipFill>
        <p:spPr>
          <a:xfrm>
            <a:off x="663523" y="1276537"/>
            <a:ext cx="3456384" cy="4847435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64" y="1077361"/>
            <a:ext cx="3211102" cy="533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Nostoja </a:t>
            </a:r>
            <a:r>
              <a:rPr lang="fi-FI" dirty="0" err="1" smtClean="0"/>
              <a:t>THL:n</a:t>
            </a:r>
            <a:r>
              <a:rPr lang="fi-FI" dirty="0" smtClean="0"/>
              <a:t> arviointiraportista 2)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B1E4DE-9E8A-4812-9F6C-6CFD8552A494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30.1.2020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A53B8F-F37B-4582-A0C4-48C9C6EA476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573101" y="1325881"/>
            <a:ext cx="9518848" cy="4525963"/>
          </a:xfrm>
        </p:spPr>
        <p:txBody>
          <a:bodyPr>
            <a:normAutofit fontScale="85000" lnSpcReduction="10000"/>
          </a:bodyPr>
          <a:lstStyle/>
          <a:p>
            <a:pPr marL="514345" indent="-457200"/>
            <a:r>
              <a:rPr lang="fi-FI" dirty="0" smtClean="0"/>
              <a:t>Terveyskeskusvastaanoton kehittämistarpeita</a:t>
            </a:r>
          </a:p>
          <a:p>
            <a:pPr lvl="1"/>
            <a:r>
              <a:rPr lang="fi-FI" dirty="0" smtClean="0">
                <a:solidFill>
                  <a:prstClr val="black"/>
                </a:solidFill>
              </a:rPr>
              <a:t>Yli </a:t>
            </a:r>
            <a:r>
              <a:rPr lang="fi-FI" dirty="0">
                <a:solidFill>
                  <a:prstClr val="black"/>
                </a:solidFill>
              </a:rPr>
              <a:t>7 vrk kiireettömälle </a:t>
            </a:r>
            <a:r>
              <a:rPr lang="fi-FI" dirty="0" smtClean="0">
                <a:solidFill>
                  <a:prstClr val="black"/>
                </a:solidFill>
              </a:rPr>
              <a:t>lääkärikäynnille odotti 54 %</a:t>
            </a:r>
            <a:endParaRPr lang="fi-FI" dirty="0">
              <a:solidFill>
                <a:prstClr val="black"/>
              </a:solidFill>
            </a:endParaRPr>
          </a:p>
          <a:p>
            <a:pPr lvl="1"/>
            <a:r>
              <a:rPr lang="fi-FI" dirty="0" smtClean="0"/>
              <a:t>Hoitajakäyntien määrä suhteessa lääkärikäynteihin maan matalimpia</a:t>
            </a:r>
          </a:p>
          <a:p>
            <a:pPr lvl="1"/>
            <a:r>
              <a:rPr lang="fi-FI" dirty="0" smtClean="0"/>
              <a:t>Sähköisiä asiointikäyntejä 20%</a:t>
            </a:r>
          </a:p>
          <a:p>
            <a:pPr lvl="1"/>
            <a:r>
              <a:rPr lang="fi-FI" dirty="0" smtClean="0"/>
              <a:t>Yli 10 kertaa vastaanotolla vuodessa käyvien osuus korkea (1.5 %)</a:t>
            </a:r>
          </a:p>
          <a:p>
            <a:pPr lvl="1"/>
            <a:r>
              <a:rPr lang="fi-FI" dirty="0" smtClean="0"/>
              <a:t>Käyntisyiden kirjaus puutteellista (57 %), samoin pysyväisdiagnoosien</a:t>
            </a:r>
          </a:p>
          <a:p>
            <a:pPr lvl="1"/>
            <a:r>
              <a:rPr lang="fi-FI" dirty="0" smtClean="0"/>
              <a:t>Kuitenkin: 58% piti palvelua sujuvana (maan korkeimpia lukemia)</a:t>
            </a:r>
          </a:p>
          <a:p>
            <a:r>
              <a:rPr lang="fi-FI" dirty="0" smtClean="0"/>
              <a:t>Vuodeosastot, tuettu asuminen, kotihoito</a:t>
            </a:r>
          </a:p>
          <a:p>
            <a:pPr lvl="1"/>
            <a:r>
              <a:rPr lang="fi-FI" dirty="0" smtClean="0"/>
              <a:t>Laitoshoidon purku edennyt, mutta perusterveydenhuollon vuodeosastojen hoitopäiviä edelleen 46 % maan keskiarvoa enemmän</a:t>
            </a:r>
          </a:p>
          <a:p>
            <a:pPr lvl="1"/>
            <a:r>
              <a:rPr lang="fi-FI" dirty="0" smtClean="0"/>
              <a:t>Yli 75-vuotiaiden päivystyskäyntien määrä erikoissairaanhoidossa maan keskiarvoa pienempi</a:t>
            </a:r>
          </a:p>
          <a:p>
            <a:pPr lvl="1"/>
            <a:r>
              <a:rPr lang="fi-FI" dirty="0" smtClean="0"/>
              <a:t>Kotisairaalatoimintaa kotihoidon yksiköissä alle maan keskiarvon</a:t>
            </a:r>
          </a:p>
        </p:txBody>
      </p:sp>
    </p:spTree>
    <p:extLst>
      <p:ext uri="{BB962C8B-B14F-4D97-AF65-F5344CB8AC3E}">
        <p14:creationId xmlns:p14="http://schemas.microsoft.com/office/powerpoint/2010/main" val="12154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Tulevaisuuden SOTE-keskus –ohjelman organisoituminen 1)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B1E4DE-9E8A-4812-9F6C-6CFD8552A494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30.1.2020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A53B8F-F37B-4582-A0C4-48C9C6EA476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2063552" y="1600201"/>
            <a:ext cx="9897789" cy="4525963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Kullekin neljälle </a:t>
            </a:r>
            <a:r>
              <a:rPr lang="fi-FI" dirty="0" smtClean="0"/>
              <a:t>työpaketille tarvitaan </a:t>
            </a:r>
            <a:r>
              <a:rPr lang="fi-FI" dirty="0"/>
              <a:t>käytännön vetäjät</a:t>
            </a:r>
          </a:p>
          <a:p>
            <a:pPr lvl="1"/>
            <a:r>
              <a:rPr lang="fi-FI" b="1" dirty="0"/>
              <a:t>SO-TE –työpari</a:t>
            </a:r>
            <a:r>
              <a:rPr lang="fi-FI" dirty="0"/>
              <a:t>, jotka tällä hetkellä vastaavat jonkun alueemme toimijan terveyskeskustoiminnasta ja sosiaalitoimesta </a:t>
            </a:r>
          </a:p>
          <a:p>
            <a:r>
              <a:rPr lang="fi-FI" dirty="0" smtClean="0"/>
              <a:t>Alustavat </a:t>
            </a:r>
            <a:r>
              <a:rPr lang="fi-FI" dirty="0"/>
              <a:t>tunnustelut vetovastuista</a:t>
            </a:r>
          </a:p>
          <a:p>
            <a:pPr marL="914376" lvl="1" indent="-457200">
              <a:buFont typeface="+mj-lt"/>
              <a:buAutoNum type="arabicPeriod"/>
            </a:pPr>
            <a:r>
              <a:rPr lang="fi-FI" dirty="0"/>
              <a:t>Palveluiden yhdenvertaisen saatavuuden, oikea-aikaisuuden ja jatkuvuuden parantaminen</a:t>
            </a:r>
          </a:p>
          <a:p>
            <a:pPr lvl="2"/>
            <a:r>
              <a:rPr lang="fi-FI" dirty="0"/>
              <a:t>Päävastuussa </a:t>
            </a:r>
            <a:r>
              <a:rPr lang="fi-FI" b="1" dirty="0" err="1" smtClean="0"/>
              <a:t>Ylä</a:t>
            </a:r>
            <a:r>
              <a:rPr lang="fi-FI" b="1" dirty="0" smtClean="0"/>
              <a:t>-Savon SOTE ja KYSTERI (+ SISÄ-SAVO)</a:t>
            </a:r>
            <a:endParaRPr lang="fi-FI" b="1" dirty="0"/>
          </a:p>
          <a:p>
            <a:pPr marL="914376" lvl="1" indent="-457200">
              <a:buFont typeface="+mj-lt"/>
              <a:buAutoNum type="arabicPeriod"/>
            </a:pPr>
            <a:r>
              <a:rPr lang="fi-FI" dirty="0"/>
              <a:t>Toiminnan painotuksen siirtäminen ehkäisevään ja ennakoivaan työhön</a:t>
            </a:r>
          </a:p>
          <a:p>
            <a:pPr lvl="2"/>
            <a:r>
              <a:rPr lang="fi-FI" dirty="0"/>
              <a:t>Päävastuussa </a:t>
            </a:r>
            <a:r>
              <a:rPr lang="fi-FI" b="1" dirty="0" smtClean="0"/>
              <a:t>Siilinjärvi</a:t>
            </a:r>
          </a:p>
          <a:p>
            <a:pPr marL="914376" lvl="1" indent="-457200">
              <a:buFont typeface="+mj-lt"/>
              <a:buAutoNum type="arabicPeriod"/>
            </a:pPr>
            <a:r>
              <a:rPr lang="fi-FI" dirty="0" smtClean="0"/>
              <a:t>Palveluiden laadun ja vaikuttavuuden parantaminen</a:t>
            </a:r>
          </a:p>
          <a:p>
            <a:pPr lvl="2"/>
            <a:r>
              <a:rPr lang="fi-FI" dirty="0" smtClean="0"/>
              <a:t>Päävastuussa </a:t>
            </a:r>
            <a:r>
              <a:rPr lang="fi-FI" b="1" dirty="0"/>
              <a:t>Varkaus</a:t>
            </a:r>
          </a:p>
          <a:p>
            <a:pPr marL="914376" lvl="1" indent="-457200">
              <a:buFont typeface="+mj-lt"/>
              <a:buAutoNum type="arabicPeriod"/>
            </a:pPr>
            <a:r>
              <a:rPr lang="fi-FI" dirty="0"/>
              <a:t>Palveluiden monialaisuuden ja </a:t>
            </a:r>
            <a:r>
              <a:rPr lang="fi-FI" dirty="0" err="1"/>
              <a:t>yhteentoimivuuden</a:t>
            </a:r>
            <a:r>
              <a:rPr lang="fi-FI" dirty="0"/>
              <a:t> varmistaminen</a:t>
            </a:r>
          </a:p>
          <a:p>
            <a:pPr lvl="2"/>
            <a:r>
              <a:rPr lang="fi-FI" dirty="0"/>
              <a:t>Päävastuussa </a:t>
            </a:r>
            <a:r>
              <a:rPr lang="fi-FI" b="1" dirty="0"/>
              <a:t>Kuopio</a:t>
            </a:r>
          </a:p>
          <a:p>
            <a:pPr marL="914376" lvl="1" indent="-457200">
              <a:buFont typeface="+mj-lt"/>
              <a:buAutoNum type="arabicPeriod"/>
            </a:pPr>
            <a:r>
              <a:rPr lang="fi-FI" dirty="0"/>
              <a:t>Kustannusten nousun hillitseminen</a:t>
            </a:r>
          </a:p>
          <a:p>
            <a:pPr lvl="2"/>
            <a:r>
              <a:rPr lang="fi-FI" dirty="0"/>
              <a:t>Tarkasteltaneen maakunnallisesti</a:t>
            </a:r>
          </a:p>
        </p:txBody>
      </p:sp>
    </p:spTree>
    <p:extLst>
      <p:ext uri="{BB962C8B-B14F-4D97-AF65-F5344CB8AC3E}">
        <p14:creationId xmlns:p14="http://schemas.microsoft.com/office/powerpoint/2010/main" val="130957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sitysmalli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SSHP Dokumentti" ma:contentTypeID="0x0101007539C82798984C7CA3F594E78D548C6200E09A63AA8C1FB64F95799096503123DB" ma:contentTypeVersion="8" ma:contentTypeDescription="Luo uusi asiakirja." ma:contentTypeScope="" ma:versionID="9c1c9496b26444e88acc9e9001046880">
  <xsd:schema xmlns:xsd="http://www.w3.org/2001/XMLSchema" xmlns:xs="http://www.w3.org/2001/XMLSchema" xmlns:p="http://schemas.microsoft.com/office/2006/metadata/properties" xmlns:ns2="23287101-b784-4015-9d08-104091eeb7a7" xmlns:ns3="21e8cb25-d15c-4f2d-81a3-ba74cd1c882b" targetNamespace="http://schemas.microsoft.com/office/2006/metadata/properties" ma:root="true" ma:fieldsID="53ace7a0a21e7fafd3d2c2fa21bfe2c7" ns2:_="" ns3:_="">
    <xsd:import namespace="23287101-b784-4015-9d08-104091eeb7a7"/>
    <xsd:import namespace="21e8cb25-d15c-4f2d-81a3-ba74cd1c882b"/>
    <xsd:element name="properties">
      <xsd:complexType>
        <xsd:sequence>
          <xsd:element name="documentManagement">
            <xsd:complexType>
              <xsd:all>
                <xsd:element ref="ns2:Vastuutaho" minOccurs="0"/>
                <xsd:element ref="ns3:TaxCatchAll" minOccurs="0"/>
                <xsd:element ref="ns2:Asiasanat0" minOccurs="0"/>
                <xsd:element ref="ns2:Erikoisala0" minOccurs="0"/>
                <xsd:element ref="ns2:Prosessi0" minOccurs="0"/>
                <xsd:element ref="ns2:Kohderyhma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287101-b784-4015-9d08-104091eeb7a7" elementFormDefault="qualified">
    <xsd:import namespace="http://schemas.microsoft.com/office/2006/documentManagement/types"/>
    <xsd:import namespace="http://schemas.microsoft.com/office/infopath/2007/PartnerControls"/>
    <xsd:element name="Vastuutaho" ma:index="8" nillable="true" ma:displayName="Vastuutaho" ma:hidden="true" ma:SearchPeopleOnly="false" ma:internalName="Vastuutaho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siasanat0" ma:index="14" nillable="true" ma:taxonomy="true" ma:internalName="Asiasanat0" ma:taxonomyFieldName="Asiasanat" ma:displayName="Asiasanat" ma:readOnly="false" ma:fieldId="{10ffb186-1884-4b30-9d27-ffe0333a4f00}" ma:taxonomyMulti="true" ma:sspId="4efec05a-05ea-406b-9f7d-e6f50116271c" ma:termSetId="b989df30-bf16-41d1-a668-4d9336f53e9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koisala0" ma:index="15" nillable="true" ma:taxonomy="true" ma:internalName="Erikoisala0" ma:taxonomyFieldName="Erikoisala" ma:displayName="Erikoisala" ma:readOnly="false" ma:fieldId="{6c8d602a-6edd-4153-971e-44d3768eb431}" ma:taxonomyMulti="true" ma:sspId="4efec05a-05ea-406b-9f7d-e6f50116271c" ma:termSetId="10d893cb-e530-4381-866e-35e857edd52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sessi0" ma:index="16" nillable="true" ma:taxonomy="true" ma:internalName="Prosessi0" ma:taxonomyFieldName="Prosessi" ma:displayName="Prosessi" ma:readOnly="false" ma:fieldId="{af02bc25-b87e-4c53-8472-546f478d785b}" ma:taxonomyMulti="true" ma:sspId="4efec05a-05ea-406b-9f7d-e6f50116271c" ma:termSetId="1889c296-16c9-4710-9cea-22540fbb895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ohderyhma0" ma:index="17" nillable="true" ma:taxonomy="true" ma:internalName="Kohderyhma0" ma:taxonomyFieldName="Kohderyhma" ma:displayName="Kohderyhmä" ma:readOnly="false" ma:fieldId="{0f6aa55a-8915-458d-aa4b-3b2283bb3fd1}" ma:taxonomyMulti="true" ma:sspId="4efec05a-05ea-406b-9f7d-e6f50116271c" ma:termSetId="226e58c5-30bf-453d-a3ea-b89b32ebfff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e8cb25-d15c-4f2d-81a3-ba74cd1c882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Luokituksen Kaikki-sarake" ma:description="" ma:hidden="true" ma:list="{54532ec0-70ec-427d-9880-e25cb3a84295}" ma:internalName="TaxCatchAll" ma:showField="CatchAllData" ma:web="21e8cb25-d15c-4f2d-81a3-ba74cd1c88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1e8cb25-d15c-4f2d-81a3-ba74cd1c882b"/>
    <Prosessi0 xmlns="23287101-b784-4015-9d08-104091eeb7a7">
      <Terms xmlns="http://schemas.microsoft.com/office/infopath/2007/PartnerControls"/>
    </Prosessi0>
    <Asiasanat0 xmlns="23287101-b784-4015-9d08-104091eeb7a7">
      <Terms xmlns="http://schemas.microsoft.com/office/infopath/2007/PartnerControls"/>
    </Asiasanat0>
    <Erikoisala0 xmlns="23287101-b784-4015-9d08-104091eeb7a7">
      <Terms xmlns="http://schemas.microsoft.com/office/infopath/2007/PartnerControls"/>
    </Erikoisala0>
    <Vastuutaho xmlns="23287101-b784-4015-9d08-104091eeb7a7">
      <UserInfo>
        <DisplayName/>
        <AccountId xsi:nil="true"/>
        <AccountType/>
      </UserInfo>
    </Vastuutaho>
    <Kohderyhma0 xmlns="23287101-b784-4015-9d08-104091eeb7a7">
      <Terms xmlns="http://schemas.microsoft.com/office/infopath/2007/PartnerControls"/>
    </Kohderyhma0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137D46-300F-4A71-ACB6-745ECD036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287101-b784-4015-9d08-104091eeb7a7"/>
    <ds:schemaRef ds:uri="21e8cb25-d15c-4f2d-81a3-ba74cd1c88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7D61A9-25FE-4B7F-92A3-5C71378B88D7}">
  <ds:schemaRefs>
    <ds:schemaRef ds:uri="http://purl.org/dc/terms/"/>
    <ds:schemaRef ds:uri="23287101-b784-4015-9d08-104091eeb7a7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1e8cb25-d15c-4f2d-81a3-ba74cd1c882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6C41A24-4CAD-46DC-8C61-2E0DE79644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4117</TotalTime>
  <Words>1509</Words>
  <Application>Microsoft Office PowerPoint</Application>
  <PresentationFormat>Laajakuva</PresentationFormat>
  <Paragraphs>282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17</vt:i4>
      </vt:variant>
    </vt:vector>
  </HeadingPairs>
  <TitlesOfParts>
    <vt:vector size="26" baseType="lpstr">
      <vt:lpstr>Arial</vt:lpstr>
      <vt:lpstr>Brandon Grotesque Bold</vt:lpstr>
      <vt:lpstr>Brandon Grotesque Regular</vt:lpstr>
      <vt:lpstr>Calibri</vt:lpstr>
      <vt:lpstr>Calibri Light</vt:lpstr>
      <vt:lpstr>Wingdings</vt:lpstr>
      <vt:lpstr>Esitysmalli</vt:lpstr>
      <vt:lpstr>1_Esitysmalli</vt:lpstr>
      <vt:lpstr>Office-teema</vt:lpstr>
      <vt:lpstr>Tulevaisuuden SOTE-keskus –ohjelma Pohjois-Savon keskeiset ongelmat ja niihin vastaaminen </vt:lpstr>
      <vt:lpstr>Tulevaisuuden SOTE-keskus -ohjelma</vt:lpstr>
      <vt:lpstr>Tulevaisuuden SOTE-keskus -ohjelma</vt:lpstr>
      <vt:lpstr>Hankevalmistelun periaatteet</vt:lpstr>
      <vt:lpstr>Nostoja THL:n arviointiraportista 1)</vt:lpstr>
      <vt:lpstr>Pohjois-Savo on Suomen sairain maakunta</vt:lpstr>
      <vt:lpstr>Mielenterveys ja päihteet</vt:lpstr>
      <vt:lpstr>Nostoja THL:n arviointiraportista 2)</vt:lpstr>
      <vt:lpstr>Tulevaisuuden SOTE-keskus –ohjelman organisoituminen 1)</vt:lpstr>
      <vt:lpstr>Tulevaisuuden SOTE-keskus –ohjelman organisoituminen 2)</vt:lpstr>
      <vt:lpstr>PowerPoint-esitys</vt:lpstr>
      <vt:lpstr>1) Palveluiden yhdenvertaisen saatavuuden, oikea-aikaisuuden ja jatkuvuuden parantaminen</vt:lpstr>
      <vt:lpstr>2) Toiminnan painotuksen siirtäminen ehkäisevään ja ennakoivaan työhön</vt:lpstr>
      <vt:lpstr>3) Palveluiden laadun ja vaikuttavuuden parantaminen</vt:lpstr>
      <vt:lpstr>4) Palveluiden monialaisuuden ja yhteentoimivuuden varmistaminen</vt:lpstr>
      <vt:lpstr>5) Kustannusten nousun hillitseminen</vt:lpstr>
      <vt:lpstr>Kysymyksiä / huolia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Tarja Miettinen</dc:creator>
  <cp:lastModifiedBy>Puustinen Pekka</cp:lastModifiedBy>
  <cp:revision>269</cp:revision>
  <cp:lastPrinted>2018-08-07T09:41:10Z</cp:lastPrinted>
  <dcterms:created xsi:type="dcterms:W3CDTF">2018-01-09T06:34:21Z</dcterms:created>
  <dcterms:modified xsi:type="dcterms:W3CDTF">2020-01-30T05:59:49Z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0x0101007539C82798984C7CA3F594E78D548C6200E09A63AA8C1FB64F95799096503123DB</vt:lpwstr>
  </property>
  <property fmtid="{D5CDD505-2E9C-101B-9397-08002B2CF9AE}" pid="3" name="Kohderyhma">
    <vt:lpwstr/>
  </property>
  <property fmtid="{D5CDD505-2E9C-101B-9397-08002B2CF9AE}" pid="4" name="Prosessi">
    <vt:lpwstr/>
  </property>
  <property fmtid="{D5CDD505-2E9C-101B-9397-08002B2CF9AE}" pid="5" name="Asiasanat">
    <vt:lpwstr/>
  </property>
  <property fmtid="{D5CDD505-2E9C-101B-9397-08002B2CF9AE}" pid="6" name="Erikoisala">
    <vt:lpwstr/>
  </property>
</Properties>
</file>