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60" r:id="rId4"/>
    <p:sldId id="258" r:id="rId5"/>
    <p:sldId id="259" r:id="rId6"/>
  </p:sldIdLst>
  <p:sldSz cx="12192000" cy="6858000"/>
  <p:notesSz cx="6794500" cy="99314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3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6B0AE-748F-48D7-B0F7-5F97F754B6A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9D7C9-8D68-4FF2-B492-379C40DDFC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507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9D7C9-8D68-4FF2-B492-379C40DDFC3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4972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9D7C9-8D68-4FF2-B492-379C40DDFC3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0787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9D7C9-8D68-4FF2-B492-379C40DDFC3E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6212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9D7C9-8D68-4FF2-B492-379C40DDFC3E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43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0CBF-96BB-4584-ACCC-A67288CF68EC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E518-241F-432D-B2BB-F04B5FBA63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628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0CBF-96BB-4584-ACCC-A67288CF68EC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E518-241F-432D-B2BB-F04B5FBA63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728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0CBF-96BB-4584-ACCC-A67288CF68EC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E518-241F-432D-B2BB-F04B5FBA63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38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0CBF-96BB-4584-ACCC-A67288CF68EC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E518-241F-432D-B2BB-F04B5FBA63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68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0CBF-96BB-4584-ACCC-A67288CF68EC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E518-241F-432D-B2BB-F04B5FBA63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25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0CBF-96BB-4584-ACCC-A67288CF68EC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E518-241F-432D-B2BB-F04B5FBA63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269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0CBF-96BB-4584-ACCC-A67288CF68EC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E518-241F-432D-B2BB-F04B5FBA63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17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0CBF-96BB-4584-ACCC-A67288CF68EC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E518-241F-432D-B2BB-F04B5FBA63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65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0CBF-96BB-4584-ACCC-A67288CF68EC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E518-241F-432D-B2BB-F04B5FBA63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150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0CBF-96BB-4584-ACCC-A67288CF68EC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E518-241F-432D-B2BB-F04B5FBA63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408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0CBF-96BB-4584-ACCC-A67288CF68EC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E518-241F-432D-B2BB-F04B5FBA63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472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40CBF-96BB-4584-ACCC-A67288CF68EC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FE518-241F-432D-B2BB-F04B5FBA63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488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/>
              <a:t>Esteellisyyksistä</a:t>
            </a:r>
            <a:br>
              <a:rPr lang="fi-FI" sz="3200" b="1" dirty="0" smtClean="0"/>
            </a:br>
            <a:r>
              <a:rPr lang="fi-FI" sz="3200" b="1" dirty="0" smtClean="0"/>
              <a:t>Hallintolain 27 §</a:t>
            </a: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” Virkamies </a:t>
            </a:r>
            <a:r>
              <a:rPr lang="fi-FI" dirty="0"/>
              <a:t>ei saa osallistua asian käsittelyyn eikä olla läsnä sitä käsiteltäessä, jos hän on esteellinen</a:t>
            </a:r>
            <a:r>
              <a:rPr lang="fi-FI" dirty="0" smtClean="0"/>
              <a:t>. ”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” Mitä </a:t>
            </a:r>
            <a:r>
              <a:rPr lang="fi-FI" dirty="0"/>
              <a:t>virkamiehen esteellisyydestä säädetään, koskee myös monijäsenisen toimielimen jäsentä ja muuta asian käsittelyyn osallistuvaa sekä tarkastuksen suorittavaa tarkastajaa</a:t>
            </a:r>
            <a:r>
              <a:rPr lang="fi-FI" dirty="0" smtClean="0"/>
              <a:t>. ”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891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/>
              <a:t>Esteellisyyksistä</a:t>
            </a:r>
            <a:br>
              <a:rPr lang="fi-FI" sz="3600" b="1" dirty="0" smtClean="0"/>
            </a:br>
            <a:r>
              <a:rPr lang="fi-FI" sz="3600" b="1" dirty="0" smtClean="0"/>
              <a:t>Esteellisyysperusteet 1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Hallintolain 28 §:ssä säädetään esteellisyysperusteista</a:t>
            </a:r>
          </a:p>
          <a:p>
            <a:pPr lvl="1"/>
            <a:r>
              <a:rPr lang="fi-FI" dirty="0" smtClean="0"/>
              <a:t>Asianosaisjäävi (x)</a:t>
            </a:r>
          </a:p>
          <a:p>
            <a:pPr lvl="1"/>
            <a:r>
              <a:rPr lang="fi-FI" dirty="0" smtClean="0"/>
              <a:t>Avustus- ja edustusjäävi (x)</a:t>
            </a:r>
          </a:p>
          <a:p>
            <a:pPr lvl="1"/>
            <a:r>
              <a:rPr lang="fi-FI" dirty="0" smtClean="0"/>
              <a:t>Intressijäävi (x)</a:t>
            </a:r>
          </a:p>
          <a:p>
            <a:pPr lvl="1"/>
            <a:r>
              <a:rPr lang="fi-FI" dirty="0" smtClean="0"/>
              <a:t>Palvelussuhde- ja toimeksiantojäävi </a:t>
            </a:r>
          </a:p>
          <a:p>
            <a:pPr lvl="1"/>
            <a:r>
              <a:rPr lang="fi-FI" dirty="0" smtClean="0"/>
              <a:t>Yhteisöjäävi (x)</a:t>
            </a:r>
          </a:p>
          <a:p>
            <a:pPr lvl="1"/>
            <a:r>
              <a:rPr lang="fi-FI" dirty="0" smtClean="0"/>
              <a:t>Ohjaus- ja valvontajäävi (x) </a:t>
            </a:r>
          </a:p>
          <a:p>
            <a:pPr lvl="1"/>
            <a:r>
              <a:rPr lang="fi-FI" dirty="0" smtClean="0"/>
              <a:t>Esteellisyyden yleislauseke </a:t>
            </a:r>
            <a:endParaRPr lang="fi-FI" dirty="0"/>
          </a:p>
          <a:p>
            <a:r>
              <a:rPr lang="fi-FI" dirty="0" smtClean="0"/>
              <a:t>Esteellisyyttä arvioidaan eräiden perusteiden (x) osalta myös virkamiehen läheisten kannalta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394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/>
              <a:t>Esteellisyyksistä</a:t>
            </a:r>
            <a:br>
              <a:rPr lang="fi-FI" sz="3600" b="1" dirty="0" smtClean="0"/>
            </a:br>
            <a:r>
              <a:rPr lang="fi-FI" sz="3600" b="1" dirty="0" smtClean="0"/>
              <a:t>Esteellisyysperusteet 2 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Asianosaisjäävi</a:t>
            </a:r>
          </a:p>
          <a:p>
            <a:pPr lvl="1"/>
            <a:r>
              <a:rPr lang="fi-FI" dirty="0" smtClean="0"/>
              <a:t>Virkamies on esteellinen, jos hän tai hänen läheisensä on asianosainen</a:t>
            </a:r>
          </a:p>
          <a:p>
            <a:r>
              <a:rPr lang="fi-FI" dirty="0" smtClean="0"/>
              <a:t>Intressijäävi</a:t>
            </a:r>
          </a:p>
          <a:p>
            <a:pPr lvl="1"/>
            <a:r>
              <a:rPr lang="fi-FI" dirty="0" smtClean="0"/>
              <a:t>Virkamies on esteellinen, jos asian ratkaisusta on odotettavissa erityistä hyötyä tai vahinkoa hänelle tai hänen 2 momentin 1 kohdassa tarkoitetulle läheiselleen</a:t>
            </a:r>
            <a:endParaRPr lang="fi-FI" dirty="0"/>
          </a:p>
          <a:p>
            <a:r>
              <a:rPr lang="fi-FI" dirty="0" smtClean="0"/>
              <a:t>Yleislauseke</a:t>
            </a:r>
          </a:p>
          <a:p>
            <a:pPr lvl="1"/>
            <a:r>
              <a:rPr lang="fi-FI" dirty="0" smtClean="0"/>
              <a:t>Virkamies on esteellinen, jos luottamus hänen puolueettomuuteensa muusta erityisestä syystä vaarantuu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13582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/>
              <a:t>Esteellisyyksistä</a:t>
            </a:r>
            <a:br>
              <a:rPr lang="fi-FI" sz="3600" b="1" dirty="0" smtClean="0"/>
            </a:br>
            <a:r>
              <a:rPr lang="fi-FI" sz="3600" b="1" dirty="0" smtClean="0"/>
              <a:t>Läheiset 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Virkamiehen läheiset hallintolain 28 §:n mukaan</a:t>
            </a:r>
          </a:p>
          <a:p>
            <a:pPr lvl="1"/>
            <a:r>
              <a:rPr lang="fi-FI" dirty="0" smtClean="0"/>
              <a:t>Puoliso, lapsi, lapsenlapsi, sisarus, vanhempia, isovanhempi, muu erityisen läheinen henkilö samoin kuin tällaisen henkilön puoliso </a:t>
            </a:r>
          </a:p>
          <a:p>
            <a:pPr marL="914400" lvl="2" indent="0">
              <a:buNone/>
            </a:pPr>
            <a:r>
              <a:rPr lang="fi-FI" dirty="0" smtClean="0"/>
              <a:t>- Asianosaisjäävi, avustaja- ja edustajajäävi, intressijäävi, yhteisöjäävi, ohjaus- ja valvontajäävi </a:t>
            </a:r>
          </a:p>
          <a:p>
            <a:pPr lvl="1"/>
            <a:r>
              <a:rPr lang="fi-FI" dirty="0" smtClean="0"/>
              <a:t>Vanhempien sisarukset, heidän puolisonsa, sisarusten lapset, entinen puoliso</a:t>
            </a:r>
          </a:p>
          <a:p>
            <a:pPr marL="914400" lvl="2" indent="0">
              <a:buNone/>
            </a:pPr>
            <a:r>
              <a:rPr lang="fi-FI" dirty="0" smtClean="0"/>
              <a:t>- Asianosaisjäävi, avustaja- ja edustajajäävi </a:t>
            </a:r>
          </a:p>
          <a:p>
            <a:pPr lvl="1"/>
            <a:r>
              <a:rPr lang="fi-FI" dirty="0" smtClean="0"/>
              <a:t>Puolisen lapset, lapsenlapset, sisarukset, vanhemmat, isovanhemmat,  tällaisten henkilöiden puolisot, puolison sisarusten lapset  </a:t>
            </a:r>
          </a:p>
          <a:p>
            <a:pPr marL="914400" lvl="2" indent="0">
              <a:buNone/>
            </a:pPr>
            <a:r>
              <a:rPr lang="fi-FI" dirty="0" smtClean="0"/>
              <a:t>- Asianosaisjäävi, avustaja- ja edustajajäävi  </a:t>
            </a:r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714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/>
              <a:t>Esteellisyyksistä </a:t>
            </a:r>
            <a:br>
              <a:rPr lang="fi-FI" sz="3600" b="1" dirty="0" smtClean="0"/>
            </a:br>
            <a:r>
              <a:rPr lang="fi-FI" sz="3600" b="1" dirty="0" smtClean="0"/>
              <a:t>Lopuksi 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Esteellisyyksien arvioiminen suhteessa hakijoihin </a:t>
            </a:r>
          </a:p>
          <a:p>
            <a:r>
              <a:rPr lang="fi-FI" dirty="0" smtClean="0"/>
              <a:t>Mahdollisten esteellisyyksien havaitseminen varhaisessa vaiheessa</a:t>
            </a:r>
          </a:p>
          <a:p>
            <a:pPr lvl="1"/>
            <a:r>
              <a:rPr lang="fi-FI" dirty="0" smtClean="0"/>
              <a:t>Esteellisyys vaikuttaa päätöksentekoon</a:t>
            </a:r>
          </a:p>
          <a:p>
            <a:pPr lvl="2"/>
            <a:r>
              <a:rPr lang="fi-FI" dirty="0" smtClean="0"/>
              <a:t>Esteellinen henkilö ei osallistu päättämiseen</a:t>
            </a:r>
          </a:p>
          <a:p>
            <a:pPr lvl="1"/>
            <a:r>
              <a:rPr lang="fi-FI" dirty="0" smtClean="0"/>
              <a:t>Esteellisyys vaikuttaa päätösvaltaisuuteen</a:t>
            </a:r>
          </a:p>
          <a:p>
            <a:pPr lvl="2"/>
            <a:r>
              <a:rPr lang="fi-FI" dirty="0" smtClean="0"/>
              <a:t>Päätösvaltainen kokoonpano</a:t>
            </a:r>
          </a:p>
          <a:p>
            <a:pPr lvl="2"/>
            <a:r>
              <a:rPr lang="fi-FI" dirty="0" smtClean="0"/>
              <a:t>Jäsenten/varajäsenten osallistuminen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3337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266</Words>
  <Application>Microsoft Office PowerPoint</Application>
  <PresentationFormat>Laajakuva</PresentationFormat>
  <Paragraphs>41</Paragraphs>
  <Slides>5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Esteellisyyksistä Hallintolain 27 §</vt:lpstr>
      <vt:lpstr>Esteellisyyksistä Esteellisyysperusteet 1</vt:lpstr>
      <vt:lpstr>Esteellisyyksistä Esteellisyysperusteet 2 </vt:lpstr>
      <vt:lpstr>Esteellisyyksistä Läheiset </vt:lpstr>
      <vt:lpstr>Esteellisyyksistä  Lopuksi </vt:lpstr>
    </vt:vector>
  </TitlesOfParts>
  <Company>Istekki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Autere Paavo</dc:creator>
  <cp:lastModifiedBy>Autere Paavo</cp:lastModifiedBy>
  <cp:revision>14</cp:revision>
  <cp:lastPrinted>2020-10-22T04:55:01Z</cp:lastPrinted>
  <dcterms:created xsi:type="dcterms:W3CDTF">2019-10-10T05:05:47Z</dcterms:created>
  <dcterms:modified xsi:type="dcterms:W3CDTF">2020-10-22T05:32:20Z</dcterms:modified>
</cp:coreProperties>
</file>