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72" r:id="rId5"/>
    <p:sldMasterId id="2147483711" r:id="rId6"/>
    <p:sldMasterId id="2147483780" r:id="rId7"/>
    <p:sldMasterId id="2147483842" r:id="rId8"/>
    <p:sldMasterId id="2147483887" r:id="rId9"/>
    <p:sldMasterId id="2147483895" r:id="rId10"/>
  </p:sldMasterIdLst>
  <p:notesMasterIdLst>
    <p:notesMasterId r:id="rId19"/>
  </p:notesMasterIdLst>
  <p:sldIdLst>
    <p:sldId id="481" r:id="rId11"/>
    <p:sldId id="648" r:id="rId12"/>
    <p:sldId id="649" r:id="rId13"/>
    <p:sldId id="637" r:id="rId14"/>
    <p:sldId id="565" r:id="rId15"/>
    <p:sldId id="556" r:id="rId16"/>
    <p:sldId id="596" r:id="rId17"/>
    <p:sldId id="594" r:id="rId18"/>
  </p:sldIdLst>
  <p:sldSz cx="12192000" cy="6858000"/>
  <p:notesSz cx="7104063" cy="102346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ytkönen Säde" initials="RS" lastIdx="1" clrIdx="0">
    <p:extLst>
      <p:ext uri="{19B8F6BF-5375-455C-9EA6-DF929625EA0E}">
        <p15:presenceInfo xmlns:p15="http://schemas.microsoft.com/office/powerpoint/2012/main" userId="S-1-5-21-2079806146-1253669363-928725530-19757" providerId="AD"/>
      </p:ext>
    </p:extLst>
  </p:cmAuthor>
  <p:cmAuthor id="2" name="Säde Rytkönen" initials="SR" lastIdx="2" clrIdx="1">
    <p:extLst>
      <p:ext uri="{19B8F6BF-5375-455C-9EA6-DF929625EA0E}">
        <p15:presenceInfo xmlns:p15="http://schemas.microsoft.com/office/powerpoint/2012/main" userId="Säde Rytkön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000"/>
    <a:srgbClr val="3333FF"/>
    <a:srgbClr val="E4446E"/>
    <a:srgbClr val="A80000"/>
    <a:srgbClr val="EA6C8D"/>
    <a:srgbClr val="E6E6E6"/>
    <a:srgbClr val="FCECF9"/>
    <a:srgbClr val="AC75D5"/>
    <a:srgbClr val="954ECA"/>
    <a:srgbClr val="8D9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33FCD3-90EA-42E7-914E-647271C1C91E}" v="10" dt="2021-10-08T09:53:35.801"/>
    <p1510:client id="{02E00430-BC21-45C7-B89E-BDC78EB044BA}" v="146" dt="2021-08-24T10:28:24"/>
    <p1510:client id="{0B2367D5-1B5F-45F4-9764-8FB4EFBBC036}" v="3721" dt="2021-08-19T12:58:01.577"/>
    <p1510:client id="{0DB32BCC-F940-4775-A61C-F5D5E410D6EE}" v="3" dt="2021-08-19T13:37:21.666"/>
    <p1510:client id="{166C1D23-EFC9-4FB8-906E-650A38806D4A}" v="238" dt="2021-08-24T13:41:17.674"/>
    <p1510:client id="{1B53420F-3F22-4083-A08B-66CD9872F407}" v="405" dt="2021-08-19T13:30:16.193"/>
    <p1510:client id="{1F675E53-51B3-4861-B276-933C9E4D19E9}" v="16" dt="2021-09-24T15:09:57.787"/>
    <p1510:client id="{2157E76E-4715-48ED-AE45-5066ED870761}" v="24" dt="2021-10-01T11:02:12.374"/>
    <p1510:client id="{2983A6F9-E52D-4497-B584-504706CD58B5}" v="17" dt="2021-09-08T13:36:34.612"/>
    <p1510:client id="{29F2ADCF-B8D1-4A50-9188-A2D020B9F2E2}" v="4" dt="2021-08-20T08:46:30.137"/>
    <p1510:client id="{2E7F3691-7DF9-4F2E-9A0B-0BECF89CDB16}" v="128" dt="2021-08-17T09:22:19.806"/>
    <p1510:client id="{35920166-6172-40D5-B352-441F089DD5D8}" v="2753" dt="2021-08-19T12:04:47.043"/>
    <p1510:client id="{3AF26199-4924-4F6B-BEAD-11CA0409AACD}" v="17" dt="2021-08-24T21:21:22.085"/>
    <p1510:client id="{3D312884-9182-4078-8183-9141F0E8A5F5}" v="113" dt="2021-09-09T05:28:51.966"/>
    <p1510:client id="{4C7D9F5F-FDA9-47F6-AF53-BB8AC96EEB63}" v="839" dt="2021-08-24T06:31:02.818"/>
    <p1510:client id="{4CDC19BB-491A-4BA3-AC9A-E4ACF57DBAFC}" v="228" dt="2021-10-06T09:34:55.121"/>
    <p1510:client id="{4E03ED48-3961-421F-B5C5-A75B45E808E1}" v="39" dt="2021-09-30T07:26:42.810"/>
    <p1510:client id="{597AD449-10E3-450E-9C02-43373B374CA7}" v="3" dt="2021-08-25T04:24:22.742"/>
    <p1510:client id="{5A07C849-BD87-46B2-A3CE-B9557D9D6E04}" v="8" dt="2021-08-16T12:27:07.062"/>
    <p1510:client id="{639E1FF0-83F8-4FAC-BE0A-11008E0A1E13}" v="380" dt="2021-09-24T08:13:10.154"/>
    <p1510:client id="{66A6D3D5-7E7D-4550-AD67-BA6E0A676E16}" v="993" dt="2021-08-17T10:00:18.394"/>
    <p1510:client id="{67F8D168-9955-4C3D-825D-7AA8CFD87219}" v="26" dt="2021-09-29T15:03:47.811"/>
    <p1510:client id="{69B8BC81-DE7A-4310-92D8-C8B2A5E0E065}" v="2" dt="2021-08-18T12:25:51.856"/>
    <p1510:client id="{73902BC8-E3C3-402E-B74A-EB805A7648D5}" v="90" dt="2021-08-18T05:11:32.523"/>
    <p1510:client id="{751F1969-CCCF-4F18-BB56-3F37CDC616D0}" v="416" dt="2021-08-18T09:49:52.881"/>
    <p1510:client id="{7A53D72B-F6DD-447B-9D3D-1B1D3CF3CA03}" v="443" dt="2021-09-08T08:58:01.113"/>
    <p1510:client id="{7B95F2FF-B1C1-4A9F-AC83-0516A2A40363}" v="479" dt="2021-08-19T09:56:27.822"/>
    <p1510:client id="{7FB61DB0-8D21-48B0-8B11-4851E57C1A35}" v="301" dt="2021-08-23T10:00:25.443"/>
    <p1510:client id="{8A62ADD7-B026-4BC7-AE66-92D08CAB37BA}" v="60" dt="2021-08-26T13:03:17.135"/>
    <p1510:client id="{8A7D1754-B9B9-4A9B-BCAF-A540B0689ADC}" v="63" dt="2021-08-31T13:12:38.732"/>
    <p1510:client id="{8C23F75C-3DB1-46DA-91C5-BB6E6DEFF779}" v="153" dt="2021-08-23T12:15:58.071"/>
    <p1510:client id="{8EA17904-2549-4B5B-BA62-47661F924AF1}" v="942" dt="2021-08-30T05:27:33.941"/>
    <p1510:client id="{8EACE6C3-CE08-4BF4-BD16-B4C05CCA883A}" v="897" dt="2021-09-24T07:32:40.446"/>
    <p1510:client id="{8ED99A07-6ACC-E119-EBF6-580DFBBD256E}" v="29" dt="2021-09-17T08:55:29.221"/>
    <p1510:client id="{96D62FA4-3738-4B5D-BF3E-0972899BEAD8}" v="15" dt="2021-09-30T11:45:14.268"/>
    <p1510:client id="{97A5AE73-7B41-4362-A6FD-8B21E4830951}" v="940" dt="2021-08-24T13:00:35.352"/>
    <p1510:client id="{97AEC030-FD37-4DE2-A1E2-2CBCEB784E78}" v="43" dt="2021-08-23T12:19:00.337"/>
    <p1510:client id="{97E510C7-84ED-412E-8CAE-912E69FDE944}" v="339" dt="2021-08-20T09:42:39.219"/>
    <p1510:client id="{9B029F56-68B3-4EFB-B921-AB6FE6FBE997}" v="69" dt="2021-09-08T04:13:26.629"/>
    <p1510:client id="{9B908FE8-8A55-4DF2-92FE-AFC6161F2B1D}" v="270" dt="2021-10-07T12:13:28.411"/>
    <p1510:client id="{9DCECD5C-17D3-4811-B97B-8412DADB0A0A}" v="9" dt="2021-08-25T13:50:14.818"/>
    <p1510:client id="{A28128E0-E32B-4F4B-AD5C-33E501BA5712}" v="19" dt="2021-09-29T11:59:21.818"/>
    <p1510:client id="{A2EC4730-DC67-4AE7-856D-BAC80B34A9C5}" v="6" dt="2021-09-07T19:13:26.045"/>
    <p1510:client id="{A73DB2C3-4FFE-4CE7-9BF9-29B3712A6FC5}" v="12" dt="2021-08-25T09:33:35.541"/>
    <p1510:client id="{AC079917-E11A-4DFC-BBEA-EB4EBDC60A0E}" v="1864" dt="2021-08-30T13:24:38.233"/>
    <p1510:client id="{AF894F37-6FFD-4908-9897-F39CEB11EC4E}" v="1880" dt="2021-08-31T12:37:38.504"/>
    <p1510:client id="{B36E69DC-B52B-4C6A-9772-3C15BBC93BDF}" v="11" dt="2021-10-01T07:34:04.721"/>
    <p1510:client id="{BD732CAA-C3BF-42F6-923B-2ED2EFC6B78C}" v="6" dt="2021-08-16T10:28:12.093"/>
    <p1510:client id="{C7BFB9B4-7085-47F4-A59F-C0EB1E08E7FB}" v="1256" dt="2021-08-25T08:51:12.837"/>
    <p1510:client id="{CBD15FD8-2F68-47B6-BD05-E5EC6714F142}" v="184" dt="2021-08-23T11:46:31.035"/>
    <p1510:client id="{CED8700A-DCE1-4BBA-A1FB-3D2FCDFFE9B6}" v="32" dt="2021-10-07T10:16:49.603"/>
    <p1510:client id="{D2DCD80D-EB23-47EF-949D-4700332F5CF7}" v="64" dt="2021-08-31T14:54:33.046"/>
    <p1510:client id="{DEE0954A-82E2-46AD-87A0-8A001F85C348}" v="2912" dt="2021-08-18T06:56:55.914"/>
    <p1510:client id="{E1A225D5-5284-4EBC-B389-C919BAB34CC9}" v="936" dt="2021-08-30T07:57:39.396"/>
    <p1510:client id="{ED0CD210-4C9B-4E41-97E9-08043E658F65}" v="327" dt="2021-10-07T11:55:02.574"/>
    <p1510:client id="{EE551FEE-3A41-482F-A405-A23D2A16B5E0}" v="32" dt="2021-08-25T13:11:06.143"/>
    <p1510:client id="{EFE1A607-EC74-4CD6-8DE6-47832F68C655}" v="34" dt="2021-08-25T13:02:49.112"/>
    <p1510:client id="{F04FABC1-11EC-45D1-B080-EF35926536CC}" v="112" dt="2021-08-23T10:44:41.614"/>
    <p1510:client id="{F29739D6-9535-4E46-8EDB-87B0B616A672}" v="1113" dt="2021-08-31T06:54:07.575"/>
    <p1510:client id="{F5617F54-6092-42CF-AFF8-ACDC79E80515}" v="10" dt="2021-09-24T09:26:51.853"/>
    <p1510:client id="{FD202EC8-E9C0-4197-AEA8-6B690EE44384}" v="73" dt="2021-08-17T10:33:18.536"/>
    <p1510:client id="{FF1F867F-F6E7-4EF9-A936-0A6312CD8BC2}" v="82" dt="2021-09-24T10:04:42.7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7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73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tkönen Säde" userId="S::sade.rytkonen@kuh.fi::f202550f-b24b-4024-b006-1ad803985f3c" providerId="AD" clId="Web-{CED8700A-DCE1-4BBA-A1FB-3D2FCDFFE9B6}"/>
    <pc:docChg chg="modSld">
      <pc:chgData name="Rytkönen Säde" userId="S::sade.rytkonen@kuh.fi::f202550f-b24b-4024-b006-1ad803985f3c" providerId="AD" clId="Web-{CED8700A-DCE1-4BBA-A1FB-3D2FCDFFE9B6}" dt="2021-10-07T10:15:55.945" v="27"/>
      <pc:docMkLst>
        <pc:docMk/>
      </pc:docMkLst>
      <pc:sldChg chg="modSp">
        <pc:chgData name="Rytkönen Säde" userId="S::sade.rytkonen@kuh.fi::f202550f-b24b-4024-b006-1ad803985f3c" providerId="AD" clId="Web-{CED8700A-DCE1-4BBA-A1FB-3D2FCDFFE9B6}" dt="2021-10-07T10:14:33.381" v="1" actId="20577"/>
        <pc:sldMkLst>
          <pc:docMk/>
          <pc:sldMk cId="326972383" sldId="481"/>
        </pc:sldMkLst>
        <pc:spChg chg="mod">
          <ac:chgData name="Rytkönen Säde" userId="S::sade.rytkonen@kuh.fi::f202550f-b24b-4024-b006-1ad803985f3c" providerId="AD" clId="Web-{CED8700A-DCE1-4BBA-A1FB-3D2FCDFFE9B6}" dt="2021-10-07T10:14:33.381" v="1" actId="20577"/>
          <ac:spMkLst>
            <pc:docMk/>
            <pc:sldMk cId="326972383" sldId="481"/>
            <ac:spMk id="3" creationId="{00000000-0000-0000-0000-000000000000}"/>
          </ac:spMkLst>
        </pc:spChg>
      </pc:sldChg>
      <pc:sldChg chg="modSp">
        <pc:chgData name="Rytkönen Säde" userId="S::sade.rytkonen@kuh.fi::f202550f-b24b-4024-b006-1ad803985f3c" providerId="AD" clId="Web-{CED8700A-DCE1-4BBA-A1FB-3D2FCDFFE9B6}" dt="2021-10-07T10:15:55.945" v="27"/>
        <pc:sldMkLst>
          <pc:docMk/>
          <pc:sldMk cId="3404929303" sldId="592"/>
        </pc:sldMkLst>
        <pc:graphicFrameChg chg="mod modGraphic">
          <ac:chgData name="Rytkönen Säde" userId="S::sade.rytkonen@kuh.fi::f202550f-b24b-4024-b006-1ad803985f3c" providerId="AD" clId="Web-{CED8700A-DCE1-4BBA-A1FB-3D2FCDFFE9B6}" dt="2021-10-07T10:15:55.945" v="27"/>
          <ac:graphicFrameMkLst>
            <pc:docMk/>
            <pc:sldMk cId="3404929303" sldId="592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CED8700A-DCE1-4BBA-A1FB-3D2FCDFFE9B6}" dt="2021-10-07T10:15:27.913" v="23"/>
        <pc:sldMkLst>
          <pc:docMk/>
          <pc:sldMk cId="847378853" sldId="594"/>
        </pc:sldMkLst>
        <pc:graphicFrameChg chg="mod modGraphic">
          <ac:chgData name="Rytkönen Säde" userId="S::sade.rytkonen@kuh.fi::f202550f-b24b-4024-b006-1ad803985f3c" providerId="AD" clId="Web-{CED8700A-DCE1-4BBA-A1FB-3D2FCDFFE9B6}" dt="2021-10-07T10:15:27.913" v="23"/>
          <ac:graphicFrameMkLst>
            <pc:docMk/>
            <pc:sldMk cId="847378853" sldId="594"/>
            <ac:graphicFrameMk id="4" creationId="{00000000-0000-0000-0000-000000000000}"/>
          </ac:graphicFrameMkLst>
        </pc:graphicFrameChg>
      </pc:sldChg>
    </pc:docChg>
  </pc:docChgLst>
  <pc:docChgLst>
    <pc:chgData name="Rytkönen Säde" userId="S::sade.rytkonen@kuh.fi::f202550f-b24b-4024-b006-1ad803985f3c" providerId="AD" clId="Web-{67F8D168-9955-4C3D-825D-7AA8CFD87219}"/>
    <pc:docChg chg="modSld">
      <pc:chgData name="Rytkönen Säde" userId="S::sade.rytkonen@kuh.fi::f202550f-b24b-4024-b006-1ad803985f3c" providerId="AD" clId="Web-{67F8D168-9955-4C3D-825D-7AA8CFD87219}" dt="2021-09-29T15:03:39.342" v="12"/>
      <pc:docMkLst>
        <pc:docMk/>
      </pc:docMkLst>
      <pc:sldChg chg="modSp">
        <pc:chgData name="Rytkönen Säde" userId="S::sade.rytkonen@kuh.fi::f202550f-b24b-4024-b006-1ad803985f3c" providerId="AD" clId="Web-{67F8D168-9955-4C3D-825D-7AA8CFD87219}" dt="2021-09-29T15:03:39.342" v="12"/>
        <pc:sldMkLst>
          <pc:docMk/>
          <pc:sldMk cId="3545088186" sldId="616"/>
        </pc:sldMkLst>
        <pc:graphicFrameChg chg="mod modGraphic">
          <ac:chgData name="Rytkönen Säde" userId="S::sade.rytkonen@kuh.fi::f202550f-b24b-4024-b006-1ad803985f3c" providerId="AD" clId="Web-{67F8D168-9955-4C3D-825D-7AA8CFD87219}" dt="2021-09-29T15:03:39.342" v="12"/>
          <ac:graphicFrameMkLst>
            <pc:docMk/>
            <pc:sldMk cId="3545088186" sldId="616"/>
            <ac:graphicFrameMk id="4" creationId="{00000000-0000-0000-0000-000000000000}"/>
          </ac:graphicFrameMkLst>
        </pc:graphicFrameChg>
      </pc:sldChg>
    </pc:docChg>
  </pc:docChgLst>
  <pc:docChgLst>
    <pc:chgData name="Rytkönen Säde" userId="S::sade.rytkonen@kuh.fi::f202550f-b24b-4024-b006-1ad803985f3c" providerId="AD" clId="Web-{A28128E0-E32B-4F4B-AD5C-33E501BA5712}"/>
    <pc:docChg chg="modSld">
      <pc:chgData name="Rytkönen Säde" userId="S::sade.rytkonen@kuh.fi::f202550f-b24b-4024-b006-1ad803985f3c" providerId="AD" clId="Web-{A28128E0-E32B-4F4B-AD5C-33E501BA5712}" dt="2021-09-29T11:52:26.794" v="1"/>
      <pc:docMkLst>
        <pc:docMk/>
      </pc:docMkLst>
      <pc:sldChg chg="modSp">
        <pc:chgData name="Rytkönen Säde" userId="S::sade.rytkonen@kuh.fi::f202550f-b24b-4024-b006-1ad803985f3c" providerId="AD" clId="Web-{A28128E0-E32B-4F4B-AD5C-33E501BA5712}" dt="2021-09-29T11:52:26.794" v="1"/>
        <pc:sldMkLst>
          <pc:docMk/>
          <pc:sldMk cId="1549442584" sldId="603"/>
        </pc:sldMkLst>
        <pc:graphicFrameChg chg="mod modGraphic">
          <ac:chgData name="Rytkönen Säde" userId="S::sade.rytkonen@kuh.fi::f202550f-b24b-4024-b006-1ad803985f3c" providerId="AD" clId="Web-{A28128E0-E32B-4F4B-AD5C-33E501BA5712}" dt="2021-09-29T11:52:26.794" v="1"/>
          <ac:graphicFrameMkLst>
            <pc:docMk/>
            <pc:sldMk cId="1549442584" sldId="603"/>
            <ac:graphicFrameMk id="4" creationId="{00000000-0000-0000-0000-000000000000}"/>
          </ac:graphicFrameMkLst>
        </pc:graphicFrameChg>
      </pc:sldChg>
    </pc:docChg>
  </pc:docChgLst>
  <pc:docChgLst>
    <pc:chgData name="Rytkönen Säde" userId="S::sade.rytkonen@kuh.fi::f202550f-b24b-4024-b006-1ad803985f3c" providerId="AD" clId="Web-{9B908FE8-8A55-4DF2-92FE-AFC6161F2B1D}"/>
    <pc:docChg chg="modSld">
      <pc:chgData name="Rytkönen Säde" userId="S::sade.rytkonen@kuh.fi::f202550f-b24b-4024-b006-1ad803985f3c" providerId="AD" clId="Web-{9B908FE8-8A55-4DF2-92FE-AFC6161F2B1D}" dt="2021-10-07T12:13:28.005" v="229" actId="20577"/>
      <pc:docMkLst>
        <pc:docMk/>
      </pc:docMkLst>
      <pc:sldChg chg="modSp">
        <pc:chgData name="Rytkönen Säde" userId="S::sade.rytkonen@kuh.fi::f202550f-b24b-4024-b006-1ad803985f3c" providerId="AD" clId="Web-{9B908FE8-8A55-4DF2-92FE-AFC6161F2B1D}" dt="2021-10-07T12:09:07.543" v="187"/>
        <pc:sldMkLst>
          <pc:docMk/>
          <pc:sldMk cId="2637413599" sldId="604"/>
        </pc:sldMkLst>
        <pc:graphicFrameChg chg="mod modGraphic">
          <ac:chgData name="Rytkönen Säde" userId="S::sade.rytkonen@kuh.fi::f202550f-b24b-4024-b006-1ad803985f3c" providerId="AD" clId="Web-{9B908FE8-8A55-4DF2-92FE-AFC6161F2B1D}" dt="2021-10-07T12:09:07.543" v="187"/>
          <ac:graphicFrameMkLst>
            <pc:docMk/>
            <pc:sldMk cId="2637413599" sldId="604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9B908FE8-8A55-4DF2-92FE-AFC6161F2B1D}" dt="2021-10-07T12:11:11.875" v="209"/>
        <pc:sldMkLst>
          <pc:docMk/>
          <pc:sldMk cId="3545088186" sldId="616"/>
        </pc:sldMkLst>
        <pc:graphicFrameChg chg="mod modGraphic">
          <ac:chgData name="Rytkönen Säde" userId="S::sade.rytkonen@kuh.fi::f202550f-b24b-4024-b006-1ad803985f3c" providerId="AD" clId="Web-{9B908FE8-8A55-4DF2-92FE-AFC6161F2B1D}" dt="2021-10-07T12:11:11.875" v="209"/>
          <ac:graphicFrameMkLst>
            <pc:docMk/>
            <pc:sldMk cId="3545088186" sldId="616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9B908FE8-8A55-4DF2-92FE-AFC6161F2B1D}" dt="2021-10-07T12:08:08.416" v="135"/>
        <pc:sldMkLst>
          <pc:docMk/>
          <pc:sldMk cId="1902342000" sldId="619"/>
        </pc:sldMkLst>
        <pc:graphicFrameChg chg="mod modGraphic">
          <ac:chgData name="Rytkönen Säde" userId="S::sade.rytkonen@kuh.fi::f202550f-b24b-4024-b006-1ad803985f3c" providerId="AD" clId="Web-{9B908FE8-8A55-4DF2-92FE-AFC6161F2B1D}" dt="2021-10-07T12:08:08.416" v="135"/>
          <ac:graphicFrameMkLst>
            <pc:docMk/>
            <pc:sldMk cId="1902342000" sldId="619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9B908FE8-8A55-4DF2-92FE-AFC6161F2B1D}" dt="2021-10-07T12:12:52.379" v="217"/>
        <pc:sldMkLst>
          <pc:docMk/>
          <pc:sldMk cId="4271530236" sldId="620"/>
        </pc:sldMkLst>
        <pc:graphicFrameChg chg="mod modGraphic">
          <ac:chgData name="Rytkönen Säde" userId="S::sade.rytkonen@kuh.fi::f202550f-b24b-4024-b006-1ad803985f3c" providerId="AD" clId="Web-{9B908FE8-8A55-4DF2-92FE-AFC6161F2B1D}" dt="2021-10-07T12:12:52.379" v="217"/>
          <ac:graphicFrameMkLst>
            <pc:docMk/>
            <pc:sldMk cId="4271530236" sldId="620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9B908FE8-8A55-4DF2-92FE-AFC6161F2B1D}" dt="2021-10-07T12:13:28.005" v="229" actId="20577"/>
        <pc:sldMkLst>
          <pc:docMk/>
          <pc:sldMk cId="3612696934" sldId="630"/>
        </pc:sldMkLst>
        <pc:spChg chg="mod">
          <ac:chgData name="Rytkönen Säde" userId="S::sade.rytkonen@kuh.fi::f202550f-b24b-4024-b006-1ad803985f3c" providerId="AD" clId="Web-{9B908FE8-8A55-4DF2-92FE-AFC6161F2B1D}" dt="2021-10-07T12:13:28.005" v="229" actId="20577"/>
          <ac:spMkLst>
            <pc:docMk/>
            <pc:sldMk cId="3612696934" sldId="630"/>
            <ac:spMk id="5" creationId="{00000000-0000-0000-0000-000000000000}"/>
          </ac:spMkLst>
        </pc:spChg>
      </pc:sldChg>
      <pc:sldChg chg="modSp">
        <pc:chgData name="Rytkönen Säde" userId="S::sade.rytkonen@kuh.fi::f202550f-b24b-4024-b006-1ad803985f3c" providerId="AD" clId="Web-{9B908FE8-8A55-4DF2-92FE-AFC6161F2B1D}" dt="2021-10-07T12:01:03.418" v="21"/>
        <pc:sldMkLst>
          <pc:docMk/>
          <pc:sldMk cId="2413065521" sldId="632"/>
        </pc:sldMkLst>
        <pc:graphicFrameChg chg="mod modGraphic">
          <ac:chgData name="Rytkönen Säde" userId="S::sade.rytkonen@kuh.fi::f202550f-b24b-4024-b006-1ad803985f3c" providerId="AD" clId="Web-{9B908FE8-8A55-4DF2-92FE-AFC6161F2B1D}" dt="2021-10-07T12:01:03.418" v="21"/>
          <ac:graphicFrameMkLst>
            <pc:docMk/>
            <pc:sldMk cId="2413065521" sldId="632"/>
            <ac:graphicFrameMk id="4" creationId="{00000000-0000-0000-0000-000000000000}"/>
          </ac:graphicFrameMkLst>
        </pc:graphicFrameChg>
      </pc:sldChg>
    </pc:docChg>
  </pc:docChgLst>
  <pc:docChgLst>
    <pc:chgData name="Rytkönen Säde" userId="S::sade.rytkonen@kuh.fi::f202550f-b24b-4024-b006-1ad803985f3c" providerId="AD" clId="Web-{B36E69DC-B52B-4C6A-9772-3C15BBC93BDF}"/>
    <pc:docChg chg="modSld">
      <pc:chgData name="Rytkönen Säde" userId="S::sade.rytkonen@kuh.fi::f202550f-b24b-4024-b006-1ad803985f3c" providerId="AD" clId="Web-{B36E69DC-B52B-4C6A-9772-3C15BBC93BDF}" dt="2021-10-01T07:29:08.190" v="1"/>
      <pc:docMkLst>
        <pc:docMk/>
      </pc:docMkLst>
      <pc:sldChg chg="modSp">
        <pc:chgData name="Rytkönen Säde" userId="S::sade.rytkonen@kuh.fi::f202550f-b24b-4024-b006-1ad803985f3c" providerId="AD" clId="Web-{B36E69DC-B52B-4C6A-9772-3C15BBC93BDF}" dt="2021-10-01T07:29:08.190" v="1"/>
        <pc:sldMkLst>
          <pc:docMk/>
          <pc:sldMk cId="3404929303" sldId="592"/>
        </pc:sldMkLst>
        <pc:graphicFrameChg chg="mod modGraphic">
          <ac:chgData name="Rytkönen Säde" userId="S::sade.rytkonen@kuh.fi::f202550f-b24b-4024-b006-1ad803985f3c" providerId="AD" clId="Web-{B36E69DC-B52B-4C6A-9772-3C15BBC93BDF}" dt="2021-10-01T07:29:08.190" v="1"/>
          <ac:graphicFrameMkLst>
            <pc:docMk/>
            <pc:sldMk cId="3404929303" sldId="592"/>
            <ac:graphicFrameMk id="4" creationId="{00000000-0000-0000-0000-000000000000}"/>
          </ac:graphicFrameMkLst>
        </pc:graphicFrameChg>
      </pc:sldChg>
    </pc:docChg>
  </pc:docChgLst>
  <pc:docChgLst>
    <pc:chgData name="Rytkönen Säde" userId="S::sade.rytkonen@kuh.fi::f202550f-b24b-4024-b006-1ad803985f3c" providerId="AD" clId="Web-{4E03ED48-3961-421F-B5C5-A75B45E808E1}"/>
    <pc:docChg chg="modSld">
      <pc:chgData name="Rytkönen Säde" userId="S::sade.rytkonen@kuh.fi::f202550f-b24b-4024-b006-1ad803985f3c" providerId="AD" clId="Web-{4E03ED48-3961-421F-B5C5-A75B45E808E1}" dt="2021-09-30T07:26:41.748" v="28"/>
      <pc:docMkLst>
        <pc:docMk/>
      </pc:docMkLst>
      <pc:sldChg chg="modSp">
        <pc:chgData name="Rytkönen Säde" userId="S::sade.rytkonen@kuh.fi::f202550f-b24b-4024-b006-1ad803985f3c" providerId="AD" clId="Web-{4E03ED48-3961-421F-B5C5-A75B45E808E1}" dt="2021-09-30T07:01:20.025" v="0" actId="20577"/>
        <pc:sldMkLst>
          <pc:docMk/>
          <pc:sldMk cId="326972383" sldId="481"/>
        </pc:sldMkLst>
        <pc:spChg chg="mod">
          <ac:chgData name="Rytkönen Säde" userId="S::sade.rytkonen@kuh.fi::f202550f-b24b-4024-b006-1ad803985f3c" providerId="AD" clId="Web-{4E03ED48-3961-421F-B5C5-A75B45E808E1}" dt="2021-09-30T07:01:20.025" v="0" actId="20577"/>
          <ac:spMkLst>
            <pc:docMk/>
            <pc:sldMk cId="326972383" sldId="481"/>
            <ac:spMk id="3" creationId="{00000000-0000-0000-0000-000000000000}"/>
          </ac:spMkLst>
        </pc:spChg>
      </pc:sldChg>
      <pc:sldChg chg="modSp">
        <pc:chgData name="Rytkönen Säde" userId="S::sade.rytkonen@kuh.fi::f202550f-b24b-4024-b006-1ad803985f3c" providerId="AD" clId="Web-{4E03ED48-3961-421F-B5C5-A75B45E808E1}" dt="2021-09-30T07:26:35.154" v="16"/>
        <pc:sldMkLst>
          <pc:docMk/>
          <pc:sldMk cId="3404929303" sldId="592"/>
        </pc:sldMkLst>
        <pc:graphicFrameChg chg="mod modGraphic">
          <ac:chgData name="Rytkönen Säde" userId="S::sade.rytkonen@kuh.fi::f202550f-b24b-4024-b006-1ad803985f3c" providerId="AD" clId="Web-{4E03ED48-3961-421F-B5C5-A75B45E808E1}" dt="2021-09-30T07:26:35.154" v="16"/>
          <ac:graphicFrameMkLst>
            <pc:docMk/>
            <pc:sldMk cId="3404929303" sldId="592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4E03ED48-3961-421F-B5C5-A75B45E808E1}" dt="2021-09-30T07:15:05.895" v="2"/>
        <pc:sldMkLst>
          <pc:docMk/>
          <pc:sldMk cId="3451355025" sldId="607"/>
        </pc:sldMkLst>
        <pc:graphicFrameChg chg="mod modGraphic">
          <ac:chgData name="Rytkönen Säde" userId="S::sade.rytkonen@kuh.fi::f202550f-b24b-4024-b006-1ad803985f3c" providerId="AD" clId="Web-{4E03ED48-3961-421F-B5C5-A75B45E808E1}" dt="2021-09-30T07:15:05.895" v="2"/>
          <ac:graphicFrameMkLst>
            <pc:docMk/>
            <pc:sldMk cId="3451355025" sldId="607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4E03ED48-3961-421F-B5C5-A75B45E808E1}" dt="2021-09-30T07:26:41.748" v="28"/>
        <pc:sldMkLst>
          <pc:docMk/>
          <pc:sldMk cId="1793601613" sldId="615"/>
        </pc:sldMkLst>
        <pc:graphicFrameChg chg="mod modGraphic">
          <ac:chgData name="Rytkönen Säde" userId="S::sade.rytkonen@kuh.fi::f202550f-b24b-4024-b006-1ad803985f3c" providerId="AD" clId="Web-{4E03ED48-3961-421F-B5C5-A75B45E808E1}" dt="2021-09-30T07:26:41.748" v="28"/>
          <ac:graphicFrameMkLst>
            <pc:docMk/>
            <pc:sldMk cId="1793601613" sldId="615"/>
            <ac:graphicFrameMk id="4" creationId="{00000000-0000-0000-0000-000000000000}"/>
          </ac:graphicFrameMkLst>
        </pc:graphicFrameChg>
      </pc:sldChg>
    </pc:docChg>
  </pc:docChgLst>
  <pc:docChgLst>
    <pc:chgData name="Rytkönen Säde" userId="S::sade.rytkonen@kuh.fi::f202550f-b24b-4024-b006-1ad803985f3c" providerId="AD" clId="Web-{0133FCD3-90EA-42E7-914E-647271C1C91E}"/>
    <pc:docChg chg="modSld">
      <pc:chgData name="Rytkönen Säde" userId="S::sade.rytkonen@kuh.fi::f202550f-b24b-4024-b006-1ad803985f3c" providerId="AD" clId="Web-{0133FCD3-90EA-42E7-914E-647271C1C91E}" dt="2021-10-08T09:53:35.801" v="5"/>
      <pc:docMkLst>
        <pc:docMk/>
      </pc:docMkLst>
      <pc:sldChg chg="addSp delSp modSp">
        <pc:chgData name="Rytkönen Säde" userId="S::sade.rytkonen@kuh.fi::f202550f-b24b-4024-b006-1ad803985f3c" providerId="AD" clId="Web-{0133FCD3-90EA-42E7-914E-647271C1C91E}" dt="2021-10-08T09:48:49.216" v="4"/>
        <pc:sldMkLst>
          <pc:docMk/>
          <pc:sldMk cId="1034620101" sldId="555"/>
        </pc:sldMkLst>
        <pc:spChg chg="add del mod">
          <ac:chgData name="Rytkönen Säde" userId="S::sade.rytkonen@kuh.fi::f202550f-b24b-4024-b006-1ad803985f3c" providerId="AD" clId="Web-{0133FCD3-90EA-42E7-914E-647271C1C91E}" dt="2021-10-08T09:48:49.216" v="4"/>
          <ac:spMkLst>
            <pc:docMk/>
            <pc:sldMk cId="1034620101" sldId="555"/>
            <ac:spMk id="6" creationId="{C9F01F43-1213-47F0-9AA3-4F4EEC915678}"/>
          </ac:spMkLst>
        </pc:spChg>
      </pc:sldChg>
      <pc:sldChg chg="modSp">
        <pc:chgData name="Rytkönen Säde" userId="S::sade.rytkonen@kuh.fi::f202550f-b24b-4024-b006-1ad803985f3c" providerId="AD" clId="Web-{0133FCD3-90EA-42E7-914E-647271C1C91E}" dt="2021-10-08T09:53:35.801" v="5"/>
        <pc:sldMkLst>
          <pc:docMk/>
          <pc:sldMk cId="1109401014" sldId="599"/>
        </pc:sldMkLst>
        <pc:graphicFrameChg chg="modGraphic">
          <ac:chgData name="Rytkönen Säde" userId="S::sade.rytkonen@kuh.fi::f202550f-b24b-4024-b006-1ad803985f3c" providerId="AD" clId="Web-{0133FCD3-90EA-42E7-914E-647271C1C91E}" dt="2021-10-08T09:53:35.801" v="5"/>
          <ac:graphicFrameMkLst>
            <pc:docMk/>
            <pc:sldMk cId="1109401014" sldId="599"/>
            <ac:graphicFrameMk id="4" creationId="{00000000-0000-0000-0000-000000000000}"/>
          </ac:graphicFrameMkLst>
        </pc:graphicFrameChg>
      </pc:sldChg>
    </pc:docChg>
  </pc:docChgLst>
  <pc:docChgLst>
    <pc:chgData name="Rytkönen Säde" userId="S::sade.rytkonen@kuh.fi::f202550f-b24b-4024-b006-1ad803985f3c" providerId="AD" clId="Web-{2157E76E-4715-48ED-AE45-5066ED870761}"/>
    <pc:docChg chg="modSld">
      <pc:chgData name="Rytkönen Säde" userId="S::sade.rytkonen@kuh.fi::f202550f-b24b-4024-b006-1ad803985f3c" providerId="AD" clId="Web-{2157E76E-4715-48ED-AE45-5066ED870761}" dt="2021-10-01T11:01:11.795" v="8"/>
      <pc:docMkLst>
        <pc:docMk/>
      </pc:docMkLst>
      <pc:sldChg chg="modSp">
        <pc:chgData name="Rytkönen Säde" userId="S::sade.rytkonen@kuh.fi::f202550f-b24b-4024-b006-1ad803985f3c" providerId="AD" clId="Web-{2157E76E-4715-48ED-AE45-5066ED870761}" dt="2021-10-01T10:25:47.063" v="0" actId="20577"/>
        <pc:sldMkLst>
          <pc:docMk/>
          <pc:sldMk cId="326972383" sldId="481"/>
        </pc:sldMkLst>
        <pc:spChg chg="mod">
          <ac:chgData name="Rytkönen Säde" userId="S::sade.rytkonen@kuh.fi::f202550f-b24b-4024-b006-1ad803985f3c" providerId="AD" clId="Web-{2157E76E-4715-48ED-AE45-5066ED870761}" dt="2021-10-01T10:25:47.063" v="0" actId="20577"/>
          <ac:spMkLst>
            <pc:docMk/>
            <pc:sldMk cId="326972383" sldId="481"/>
            <ac:spMk id="3" creationId="{00000000-0000-0000-0000-000000000000}"/>
          </ac:spMkLst>
        </pc:spChg>
      </pc:sldChg>
      <pc:sldChg chg="modSp">
        <pc:chgData name="Rytkönen Säde" userId="S::sade.rytkonen@kuh.fi::f202550f-b24b-4024-b006-1ad803985f3c" providerId="AD" clId="Web-{2157E76E-4715-48ED-AE45-5066ED870761}" dt="2021-10-01T10:35:31.290" v="2"/>
        <pc:sldMkLst>
          <pc:docMk/>
          <pc:sldMk cId="1109401014" sldId="599"/>
        </pc:sldMkLst>
        <pc:graphicFrameChg chg="mod modGraphic">
          <ac:chgData name="Rytkönen Säde" userId="S::sade.rytkonen@kuh.fi::f202550f-b24b-4024-b006-1ad803985f3c" providerId="AD" clId="Web-{2157E76E-4715-48ED-AE45-5066ED870761}" dt="2021-10-01T10:35:31.290" v="2"/>
          <ac:graphicFrameMkLst>
            <pc:docMk/>
            <pc:sldMk cId="1109401014" sldId="599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2157E76E-4715-48ED-AE45-5066ED870761}" dt="2021-10-01T10:36:08.181" v="4"/>
        <pc:sldMkLst>
          <pc:docMk/>
          <pc:sldMk cId="229788950" sldId="602"/>
        </pc:sldMkLst>
        <pc:graphicFrameChg chg="mod modGraphic">
          <ac:chgData name="Rytkönen Säde" userId="S::sade.rytkonen@kuh.fi::f202550f-b24b-4024-b006-1ad803985f3c" providerId="AD" clId="Web-{2157E76E-4715-48ED-AE45-5066ED870761}" dt="2021-10-01T10:36:08.181" v="4"/>
          <ac:graphicFrameMkLst>
            <pc:docMk/>
            <pc:sldMk cId="229788950" sldId="602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2157E76E-4715-48ED-AE45-5066ED870761}" dt="2021-10-01T11:01:11.795" v="8"/>
        <pc:sldMkLst>
          <pc:docMk/>
          <pc:sldMk cId="1793601613" sldId="615"/>
        </pc:sldMkLst>
        <pc:graphicFrameChg chg="mod modGraphic">
          <ac:chgData name="Rytkönen Säde" userId="S::sade.rytkonen@kuh.fi::f202550f-b24b-4024-b006-1ad803985f3c" providerId="AD" clId="Web-{2157E76E-4715-48ED-AE45-5066ED870761}" dt="2021-10-01T11:01:11.795" v="8"/>
          <ac:graphicFrameMkLst>
            <pc:docMk/>
            <pc:sldMk cId="1793601613" sldId="615"/>
            <ac:graphicFrameMk id="4" creationId="{00000000-0000-0000-0000-000000000000}"/>
          </ac:graphicFrameMkLst>
        </pc:graphicFrameChg>
      </pc:sldChg>
    </pc:docChg>
  </pc:docChgLst>
  <pc:docChgLst>
    <pc:chgData name="Rytkönen Säde" userId="S::sade.rytkonen@kuh.fi::f202550f-b24b-4024-b006-1ad803985f3c" providerId="AD" clId="Web-{ED0CD210-4C9B-4E41-97E9-08043E658F65}"/>
    <pc:docChg chg="modSld">
      <pc:chgData name="Rytkönen Säde" userId="S::sade.rytkonen@kuh.fi::f202550f-b24b-4024-b006-1ad803985f3c" providerId="AD" clId="Web-{ED0CD210-4C9B-4E41-97E9-08043E658F65}" dt="2021-10-07T11:54:17.761" v="322"/>
      <pc:docMkLst>
        <pc:docMk/>
      </pc:docMkLst>
      <pc:sldChg chg="modSp">
        <pc:chgData name="Rytkönen Säde" userId="S::sade.rytkonen@kuh.fi::f202550f-b24b-4024-b006-1ad803985f3c" providerId="AD" clId="Web-{ED0CD210-4C9B-4E41-97E9-08043E658F65}" dt="2021-10-07T11:54:17.761" v="322"/>
        <pc:sldMkLst>
          <pc:docMk/>
          <pc:sldMk cId="1549442584" sldId="603"/>
        </pc:sldMkLst>
        <pc:graphicFrameChg chg="mod modGraphic">
          <ac:chgData name="Rytkönen Säde" userId="S::sade.rytkonen@kuh.fi::f202550f-b24b-4024-b006-1ad803985f3c" providerId="AD" clId="Web-{ED0CD210-4C9B-4E41-97E9-08043E658F65}" dt="2021-10-07T11:54:17.761" v="322"/>
          <ac:graphicFrameMkLst>
            <pc:docMk/>
            <pc:sldMk cId="1549442584" sldId="603"/>
            <ac:graphicFrameMk id="4" creationId="{00000000-0000-0000-0000-000000000000}"/>
          </ac:graphicFrameMkLst>
        </pc:graphicFrameChg>
      </pc:sldChg>
    </pc:docChg>
  </pc:docChgLst>
  <pc:docChgLst>
    <pc:chgData name="Rytkönen Säde" userId="S::sade.rytkonen@kuh.fi::f202550f-b24b-4024-b006-1ad803985f3c" providerId="AD" clId="Web-{96D62FA4-3738-4B5D-BF3E-0972899BEAD8}"/>
    <pc:docChg chg="modSld">
      <pc:chgData name="Rytkönen Säde" userId="S::sade.rytkonen@kuh.fi::f202550f-b24b-4024-b006-1ad803985f3c" providerId="AD" clId="Web-{96D62FA4-3738-4B5D-BF3E-0972899BEAD8}" dt="2021-09-30T11:44:19.189" v="7"/>
      <pc:docMkLst>
        <pc:docMk/>
      </pc:docMkLst>
      <pc:sldChg chg="modSp">
        <pc:chgData name="Rytkönen Säde" userId="S::sade.rytkonen@kuh.fi::f202550f-b24b-4024-b006-1ad803985f3c" providerId="AD" clId="Web-{96D62FA4-3738-4B5D-BF3E-0972899BEAD8}" dt="2021-09-30T11:44:19.189" v="7"/>
        <pc:sldMkLst>
          <pc:docMk/>
          <pc:sldMk cId="2502621719" sldId="611"/>
        </pc:sldMkLst>
        <pc:graphicFrameChg chg="mod modGraphic">
          <ac:chgData name="Rytkönen Säde" userId="S::sade.rytkonen@kuh.fi::f202550f-b24b-4024-b006-1ad803985f3c" providerId="AD" clId="Web-{96D62FA4-3738-4B5D-BF3E-0972899BEAD8}" dt="2021-09-30T11:44:19.189" v="7"/>
          <ac:graphicFrameMkLst>
            <pc:docMk/>
            <pc:sldMk cId="2502621719" sldId="611"/>
            <ac:graphicFrameMk id="4" creationId="{00000000-0000-0000-0000-000000000000}"/>
          </ac:graphicFrameMkLst>
        </pc:graphicFrameChg>
      </pc:sldChg>
    </pc:docChg>
  </pc:docChgLst>
  <pc:docChgLst>
    <pc:chgData name="Rytkönen Säde" userId="S::sade.rytkonen@kuh.fi::f202550f-b24b-4024-b006-1ad803985f3c" providerId="AD" clId="Web-{4CDC19BB-491A-4BA3-AC9A-E4ACF57DBAFC}"/>
    <pc:docChg chg="modSld">
      <pc:chgData name="Rytkönen Säde" userId="S::sade.rytkonen@kuh.fi::f202550f-b24b-4024-b006-1ad803985f3c" providerId="AD" clId="Web-{4CDC19BB-491A-4BA3-AC9A-E4ACF57DBAFC}" dt="2021-10-06T09:34:55.121" v="103"/>
      <pc:docMkLst>
        <pc:docMk/>
      </pc:docMkLst>
      <pc:sldChg chg="modSp">
        <pc:chgData name="Rytkönen Säde" userId="S::sade.rytkonen@kuh.fi::f202550f-b24b-4024-b006-1ad803985f3c" providerId="AD" clId="Web-{4CDC19BB-491A-4BA3-AC9A-E4ACF57DBAFC}" dt="2021-10-06T09:34:36.808" v="99"/>
        <pc:sldMkLst>
          <pc:docMk/>
          <pc:sldMk cId="3404929303" sldId="592"/>
        </pc:sldMkLst>
        <pc:graphicFrameChg chg="mod modGraphic">
          <ac:chgData name="Rytkönen Säde" userId="S::sade.rytkonen@kuh.fi::f202550f-b24b-4024-b006-1ad803985f3c" providerId="AD" clId="Web-{4CDC19BB-491A-4BA3-AC9A-E4ACF57DBAFC}" dt="2021-10-06T09:34:36.808" v="99"/>
          <ac:graphicFrameMkLst>
            <pc:docMk/>
            <pc:sldMk cId="3404929303" sldId="592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4CDC19BB-491A-4BA3-AC9A-E4ACF57DBAFC}" dt="2021-10-06T08:24:07.940" v="37" actId="20577"/>
        <pc:sldMkLst>
          <pc:docMk/>
          <pc:sldMk cId="2223227975" sldId="596"/>
        </pc:sldMkLst>
        <pc:spChg chg="mod">
          <ac:chgData name="Rytkönen Säde" userId="S::sade.rytkonen@kuh.fi::f202550f-b24b-4024-b006-1ad803985f3c" providerId="AD" clId="Web-{4CDC19BB-491A-4BA3-AC9A-E4ACF57DBAFC}" dt="2021-10-06T08:24:07.940" v="37" actId="20577"/>
          <ac:spMkLst>
            <pc:docMk/>
            <pc:sldMk cId="2223227975" sldId="596"/>
            <ac:spMk id="3" creationId="{00000000-0000-0000-0000-000000000000}"/>
          </ac:spMkLst>
        </pc:spChg>
      </pc:sldChg>
      <pc:sldChg chg="modSp">
        <pc:chgData name="Rytkönen Säde" userId="S::sade.rytkonen@kuh.fi::f202550f-b24b-4024-b006-1ad803985f3c" providerId="AD" clId="Web-{4CDC19BB-491A-4BA3-AC9A-E4ACF57DBAFC}" dt="2021-10-06T08:35:40.787" v="69"/>
        <pc:sldMkLst>
          <pc:docMk/>
          <pc:sldMk cId="1109401014" sldId="599"/>
        </pc:sldMkLst>
        <pc:graphicFrameChg chg="mod modGraphic">
          <ac:chgData name="Rytkönen Säde" userId="S::sade.rytkonen@kuh.fi::f202550f-b24b-4024-b006-1ad803985f3c" providerId="AD" clId="Web-{4CDC19BB-491A-4BA3-AC9A-E4ACF57DBAFC}" dt="2021-10-06T08:35:40.787" v="69"/>
          <ac:graphicFrameMkLst>
            <pc:docMk/>
            <pc:sldMk cId="1109401014" sldId="599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4CDC19BB-491A-4BA3-AC9A-E4ACF57DBAFC}" dt="2021-10-06T09:34:55.121" v="103"/>
        <pc:sldMkLst>
          <pc:docMk/>
          <pc:sldMk cId="229788950" sldId="602"/>
        </pc:sldMkLst>
        <pc:graphicFrameChg chg="mod modGraphic">
          <ac:chgData name="Rytkönen Säde" userId="S::sade.rytkonen@kuh.fi::f202550f-b24b-4024-b006-1ad803985f3c" providerId="AD" clId="Web-{4CDC19BB-491A-4BA3-AC9A-E4ACF57DBAFC}" dt="2021-10-06T09:34:55.121" v="103"/>
          <ac:graphicFrameMkLst>
            <pc:docMk/>
            <pc:sldMk cId="229788950" sldId="602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4CDC19BB-491A-4BA3-AC9A-E4ACF57DBAFC}" dt="2021-10-06T08:35:11.833" v="59"/>
        <pc:sldMkLst>
          <pc:docMk/>
          <pc:sldMk cId="2637413599" sldId="604"/>
        </pc:sldMkLst>
        <pc:graphicFrameChg chg="mod modGraphic">
          <ac:chgData name="Rytkönen Säde" userId="S::sade.rytkonen@kuh.fi::f202550f-b24b-4024-b006-1ad803985f3c" providerId="AD" clId="Web-{4CDC19BB-491A-4BA3-AC9A-E4ACF57DBAFC}" dt="2021-10-06T08:35:11.833" v="59"/>
          <ac:graphicFrameMkLst>
            <pc:docMk/>
            <pc:sldMk cId="2637413599" sldId="604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4CDC19BB-491A-4BA3-AC9A-E4ACF57DBAFC}" dt="2021-10-06T08:32:22.469" v="55"/>
        <pc:sldMkLst>
          <pc:docMk/>
          <pc:sldMk cId="2476267440" sldId="605"/>
        </pc:sldMkLst>
        <pc:graphicFrameChg chg="mod modGraphic">
          <ac:chgData name="Rytkönen Säde" userId="S::sade.rytkonen@kuh.fi::f202550f-b24b-4024-b006-1ad803985f3c" providerId="AD" clId="Web-{4CDC19BB-491A-4BA3-AC9A-E4ACF57DBAFC}" dt="2021-10-06T08:32:22.469" v="55"/>
          <ac:graphicFrameMkLst>
            <pc:docMk/>
            <pc:sldMk cId="2476267440" sldId="605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4CDC19BB-491A-4BA3-AC9A-E4ACF57DBAFC}" dt="2021-10-06T08:35:55.615" v="73"/>
        <pc:sldMkLst>
          <pc:docMk/>
          <pc:sldMk cId="1793601613" sldId="615"/>
        </pc:sldMkLst>
        <pc:graphicFrameChg chg="mod modGraphic">
          <ac:chgData name="Rytkönen Säde" userId="S::sade.rytkonen@kuh.fi::f202550f-b24b-4024-b006-1ad803985f3c" providerId="AD" clId="Web-{4CDC19BB-491A-4BA3-AC9A-E4ACF57DBAFC}" dt="2021-10-06T08:35:55.615" v="73"/>
          <ac:graphicFrameMkLst>
            <pc:docMk/>
            <pc:sldMk cId="1793601613" sldId="615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4CDC19BB-491A-4BA3-AC9A-E4ACF57DBAFC}" dt="2021-10-06T08:35:30.161" v="63"/>
        <pc:sldMkLst>
          <pc:docMk/>
          <pc:sldMk cId="921127086" sldId="631"/>
        </pc:sldMkLst>
        <pc:graphicFrameChg chg="mod modGraphic">
          <ac:chgData name="Rytkönen Säde" userId="S::sade.rytkonen@kuh.fi::f202550f-b24b-4024-b006-1ad803985f3c" providerId="AD" clId="Web-{4CDC19BB-491A-4BA3-AC9A-E4ACF57DBAFC}" dt="2021-10-06T08:35:30.161" v="63"/>
          <ac:graphicFrameMkLst>
            <pc:docMk/>
            <pc:sldMk cId="921127086" sldId="631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4CDC19BB-491A-4BA3-AC9A-E4ACF57DBAFC}" dt="2021-10-06T08:35:26.146" v="61"/>
        <pc:sldMkLst>
          <pc:docMk/>
          <pc:sldMk cId="2413065521" sldId="632"/>
        </pc:sldMkLst>
        <pc:graphicFrameChg chg="mod modGraphic">
          <ac:chgData name="Rytkönen Säde" userId="S::sade.rytkonen@kuh.fi::f202550f-b24b-4024-b006-1ad803985f3c" providerId="AD" clId="Web-{4CDC19BB-491A-4BA3-AC9A-E4ACF57DBAFC}" dt="2021-10-06T08:35:26.146" v="61"/>
          <ac:graphicFrameMkLst>
            <pc:docMk/>
            <pc:sldMk cId="2413065521" sldId="632"/>
            <ac:graphicFrameMk id="4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A1BE5E3-ED97-4BFB-972F-9E36AD891D67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554D878-7D2F-47FC-B55A-E9CC96477D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820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1552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9101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F94B55-4389-462B-87F4-9FC3E25F57FF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341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9.jpeg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27.4.2021 sade.rytkonen@kuh.fi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23.4.2021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6BC9-B974-4CAC-AD0A-0936940B54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316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27.4.2021 sade.rytkonen@kuh.fi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23.4.2021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6BC9-B974-4CAC-AD0A-0936940B54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495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27.4.2021 sade.rytkonen@kuh.fi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23.4.2021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6BC9-B974-4CAC-AD0A-0936940B54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0331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27.4.2021 sade.rytkonen@kuh.fi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23.4.2021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0BCE-C936-43E6-9B11-F3CC9EFD4B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609600" y="18000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Text"/>
          <p:cNvSpPr>
            <a:spLocks noGrp="1"/>
          </p:cNvSpPr>
          <p:nvPr>
            <p:ph type="body" sz="quarter" idx="13"/>
          </p:nvPr>
        </p:nvSpPr>
        <p:spPr>
          <a:xfrm>
            <a:off x="609600" y="3059999"/>
            <a:ext cx="10972800" cy="1620000"/>
          </a:xfrm>
        </p:spPr>
        <p:txBody>
          <a:bodyPr/>
          <a:lstStyle/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9000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27.4.2021 sade.rytkonen@kuh.fi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23.4.2021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0BCE-C936-43E6-9B11-F3CC9EFD4B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1143000"/>
          </a:xfr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7" name="Content">
            <a:extLst>
              <a:ext uri="{FF2B5EF4-FFF2-40B4-BE49-F238E27FC236}">
                <a16:creationId xmlns:a16="http://schemas.microsoft.com/office/drawing/2014/main" id="{2B496EA9-79F7-422C-AFAF-5E6AB7A060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557338"/>
            <a:ext cx="10972800" cy="4679974"/>
          </a:xfrm>
        </p:spPr>
        <p:txBody>
          <a:bodyPr/>
          <a:lstStyle>
            <a:lvl1pPr marL="457200" indent="-457200" algn="l">
              <a:buFont typeface="Arial" pitchFamily="34" charset="0"/>
              <a:buChar char="•"/>
              <a:defRPr/>
            </a:lvl1pPr>
            <a:lvl2pPr marL="457200" indent="0">
              <a:buNone/>
              <a:defRPr/>
            </a:lvl2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5775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27.4.2021 sade.rytkonen@kuh.fi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23.4.2021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0BCE-C936-43E6-9B11-F3CC9EFD4B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1143000"/>
          </a:xfr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8" name="Text"/>
          <p:cNvSpPr>
            <a:spLocks noGrp="1"/>
          </p:cNvSpPr>
          <p:nvPr>
            <p:ph type="body" sz="quarter" idx="13"/>
          </p:nvPr>
        </p:nvSpPr>
        <p:spPr>
          <a:xfrm>
            <a:off x="609600" y="1556792"/>
            <a:ext cx="10972800" cy="4680520"/>
          </a:xfrm>
        </p:spPr>
        <p:txBody>
          <a:bodyPr/>
          <a:lstStyle>
            <a:lvl1pPr algn="l">
              <a:defRPr/>
            </a:lvl1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7842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27.4.2021 sade.rytkonen@kuh.fi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23.4.2021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0BCE-C936-43E6-9B11-F3CC9EFD4B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"/>
          <p:cNvSpPr>
            <a:spLocks noGrp="1"/>
          </p:cNvSpPr>
          <p:nvPr>
            <p:ph type="body" sz="quarter" idx="13"/>
          </p:nvPr>
        </p:nvSpPr>
        <p:spPr>
          <a:xfrm>
            <a:off x="609600" y="728700"/>
            <a:ext cx="10972800" cy="5508612"/>
          </a:xfrm>
        </p:spPr>
        <p:txBody>
          <a:bodyPr/>
          <a:lstStyle>
            <a:lvl1pPr algn="l">
              <a:defRPr/>
            </a:lvl1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7860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27.4.2021 sade.rytkonen@kuh.fi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23.4.2021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0BCE-C936-43E6-9B11-F3CC9EFD4B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1143000"/>
          </a:xfr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8" name="Content"/>
          <p:cNvSpPr>
            <a:spLocks noGrp="1"/>
          </p:cNvSpPr>
          <p:nvPr>
            <p:ph sz="quarter" idx="13"/>
          </p:nvPr>
        </p:nvSpPr>
        <p:spPr>
          <a:xfrm>
            <a:off x="609600" y="1557338"/>
            <a:ext cx="10972800" cy="4679974"/>
          </a:xfrm>
        </p:spPr>
        <p:txBody>
          <a:bodyPr/>
          <a:lstStyle>
            <a:lvl1pPr marL="457200" indent="-457200" algn="l">
              <a:buFont typeface="Arial" pitchFamily="34" charset="0"/>
              <a:buChar char="•"/>
              <a:defRPr/>
            </a:lvl1pPr>
            <a:lvl2pPr marL="457200" indent="0">
              <a:buNone/>
              <a:defRPr/>
            </a:lvl2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7411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27.4.2021 sade.rytkonen@kuh.fi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23.4.2021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0BCE-C936-43E6-9B11-F3CC9EFD4B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720080"/>
          </a:xfr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7" name="Text"/>
          <p:cNvSpPr>
            <a:spLocks noGrp="1"/>
          </p:cNvSpPr>
          <p:nvPr>
            <p:ph type="body" sz="quarter" idx="13"/>
          </p:nvPr>
        </p:nvSpPr>
        <p:spPr>
          <a:xfrm>
            <a:off x="609600" y="1125537"/>
            <a:ext cx="10972800" cy="540000"/>
          </a:xfrm>
        </p:spPr>
        <p:txBody>
          <a:bodyPr/>
          <a:lstStyle>
            <a:lvl1pPr marL="0" indent="0" algn="l">
              <a:buNone/>
              <a:defRPr baseline="0"/>
            </a:lvl1pPr>
          </a:lstStyle>
          <a:p>
            <a:pPr lvl="0"/>
            <a:endParaRPr lang="fi-FI"/>
          </a:p>
        </p:txBody>
      </p:sp>
      <p:sp>
        <p:nvSpPr>
          <p:cNvPr id="8" name="Chart"/>
          <p:cNvSpPr>
            <a:spLocks noGrp="1"/>
          </p:cNvSpPr>
          <p:nvPr>
            <p:ph type="chart" sz="quarter" idx="14" hasCustomPrompt="1"/>
          </p:nvPr>
        </p:nvSpPr>
        <p:spPr>
          <a:xfrm>
            <a:off x="609600" y="1773238"/>
            <a:ext cx="10972800" cy="44640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 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5495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27.4.2021 sade.rytkonen@kuh.fi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23.4.2021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0BCE-C936-43E6-9B11-F3CC9EFD4B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609600" y="3780000"/>
            <a:ext cx="10972800" cy="1143000"/>
          </a:xfrm>
        </p:spPr>
        <p:txBody>
          <a:bodyPr/>
          <a:lstStyle>
            <a:lvl1pPr>
              <a:defRPr baseline="0"/>
            </a:lvl1pPr>
          </a:lstStyle>
          <a:p>
            <a:endParaRPr lang="fi-FI"/>
          </a:p>
        </p:txBody>
      </p:sp>
      <p:sp>
        <p:nvSpPr>
          <p:cNvPr id="8" name="Text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013177"/>
            <a:ext cx="10972800" cy="720725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0465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27.4.2021 sade.rytkonen@kuh.fi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23.4.2021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0BCE-C936-43E6-9B11-F3CC9EFD4B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Chart"/>
          <p:cNvSpPr>
            <a:spLocks noGrp="1"/>
          </p:cNvSpPr>
          <p:nvPr>
            <p:ph type="chart" sz="quarter" idx="13"/>
          </p:nvPr>
        </p:nvSpPr>
        <p:spPr>
          <a:xfrm>
            <a:off x="609600" y="457200"/>
            <a:ext cx="10972800" cy="5780112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268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27.4.2021 sade.rytkonen@kuh.fi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23.4.2021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6BC9-B974-4CAC-AD0A-0936940B54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638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27.4.2021 sade.rytkonen@kuh.fi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23.4.2021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0BCE-C936-43E6-9B11-F3CC9EFD4B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able"/>
          <p:cNvSpPr>
            <a:spLocks noGrp="1"/>
          </p:cNvSpPr>
          <p:nvPr>
            <p:ph type="tbl" sz="quarter" idx="13"/>
          </p:nvPr>
        </p:nvSpPr>
        <p:spPr>
          <a:xfrm>
            <a:off x="609600" y="1772816"/>
            <a:ext cx="10972800" cy="4464496"/>
          </a:xfrm>
        </p:spPr>
        <p:txBody>
          <a:bodyPr/>
          <a:lstStyle/>
          <a:p>
            <a:endParaRPr lang="fi-FI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720080"/>
          </a:xfr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9" name="Text"/>
          <p:cNvSpPr>
            <a:spLocks noGrp="1"/>
          </p:cNvSpPr>
          <p:nvPr>
            <p:ph type="body" sz="quarter" idx="14"/>
          </p:nvPr>
        </p:nvSpPr>
        <p:spPr>
          <a:xfrm>
            <a:off x="609600" y="1125537"/>
            <a:ext cx="10972800" cy="540000"/>
          </a:xfrm>
        </p:spPr>
        <p:txBody>
          <a:bodyPr/>
          <a:lstStyle>
            <a:lvl1pPr marL="0" indent="0" algn="l">
              <a:buNone/>
              <a:defRPr baseline="0"/>
            </a:lvl1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2516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27.4.2021 sade.rytkonen@kuh.fi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23.4.2021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0BCE-C936-43E6-9B11-F3CC9EFD4B4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7586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27.4.2021 sade.rytkonen@kuh.fi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23.4.2021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0BCE-C936-43E6-9B11-F3CC9EFD4B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609600" y="1800000"/>
            <a:ext cx="10972800" cy="2277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9243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27.4.2021 sade.rytkonen@kuh.fi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23.4.2021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F3910BCE-C936-43E6-9B11-F3CC9EFD4B4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2236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27.4.2021 sade.rytkonen@kuh.fi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23.4.2021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528E4-C431-4C11-A35B-979A8F78BD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447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343E-EDD0-4501-988B-9A386F4E06D4}" type="datetimeFigureOut">
              <a:rPr lang="fi-FI" smtClean="0"/>
              <a:pPr/>
              <a:t>24.10.2021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0BCE-C936-43E6-9B11-F3CC9EFD4B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609600" y="18000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Text"/>
          <p:cNvSpPr>
            <a:spLocks noGrp="1"/>
          </p:cNvSpPr>
          <p:nvPr>
            <p:ph type="body" sz="quarter" idx="13"/>
          </p:nvPr>
        </p:nvSpPr>
        <p:spPr>
          <a:xfrm>
            <a:off x="609600" y="3059999"/>
            <a:ext cx="10972800" cy="1620000"/>
          </a:xfrm>
        </p:spPr>
        <p:txBody>
          <a:bodyPr/>
          <a:lstStyle/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6337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343E-EDD0-4501-988B-9A386F4E06D4}" type="datetimeFigureOut">
              <a:rPr lang="fi-FI" smtClean="0"/>
              <a:pPr/>
              <a:t>24.10.2021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0BCE-C936-43E6-9B11-F3CC9EFD4B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1143000"/>
          </a:xfr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7" name="Content">
            <a:extLst>
              <a:ext uri="{FF2B5EF4-FFF2-40B4-BE49-F238E27FC236}">
                <a16:creationId xmlns:a16="http://schemas.microsoft.com/office/drawing/2014/main" id="{2B496EA9-79F7-422C-AFAF-5E6AB7A060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557338"/>
            <a:ext cx="10972800" cy="4679974"/>
          </a:xfrm>
        </p:spPr>
        <p:txBody>
          <a:bodyPr/>
          <a:lstStyle>
            <a:lvl1pPr marL="457200" indent="-457200" algn="l">
              <a:buFont typeface="Arial" pitchFamily="34" charset="0"/>
              <a:buChar char="•"/>
              <a:defRPr/>
            </a:lvl1pPr>
            <a:lvl2pPr marL="457200" indent="0">
              <a:buNone/>
              <a:defRPr/>
            </a:lvl2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24621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343E-EDD0-4501-988B-9A386F4E06D4}" type="datetimeFigureOut">
              <a:rPr lang="fi-FI" smtClean="0"/>
              <a:pPr/>
              <a:t>24.10.2021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0BCE-C936-43E6-9B11-F3CC9EFD4B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1143000"/>
          </a:xfr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8" name="Text"/>
          <p:cNvSpPr>
            <a:spLocks noGrp="1"/>
          </p:cNvSpPr>
          <p:nvPr>
            <p:ph type="body" sz="quarter" idx="13"/>
          </p:nvPr>
        </p:nvSpPr>
        <p:spPr>
          <a:xfrm>
            <a:off x="609600" y="1556792"/>
            <a:ext cx="10972800" cy="4680520"/>
          </a:xfrm>
        </p:spPr>
        <p:txBody>
          <a:bodyPr/>
          <a:lstStyle>
            <a:lvl1pPr algn="l">
              <a:defRPr/>
            </a:lvl1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8867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in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343E-EDD0-4501-988B-9A386F4E06D4}" type="datetimeFigureOut">
              <a:rPr lang="fi-FI" smtClean="0"/>
              <a:pPr/>
              <a:t>24.10.2021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0BCE-C936-43E6-9B11-F3CC9EFD4B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"/>
          <p:cNvSpPr>
            <a:spLocks noGrp="1"/>
          </p:cNvSpPr>
          <p:nvPr>
            <p:ph type="body" sz="quarter" idx="13"/>
          </p:nvPr>
        </p:nvSpPr>
        <p:spPr>
          <a:xfrm>
            <a:off x="609600" y="728700"/>
            <a:ext cx="10972800" cy="5508612"/>
          </a:xfrm>
        </p:spPr>
        <p:txBody>
          <a:bodyPr/>
          <a:lstStyle>
            <a:lvl1pPr algn="l">
              <a:defRPr/>
            </a:lvl1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857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343E-EDD0-4501-988B-9A386F4E06D4}" type="datetimeFigureOut">
              <a:rPr lang="fi-FI" smtClean="0"/>
              <a:pPr/>
              <a:t>24.10.2021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0BCE-C936-43E6-9B11-F3CC9EFD4B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1143000"/>
          </a:xfr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8" name="Content"/>
          <p:cNvSpPr>
            <a:spLocks noGrp="1"/>
          </p:cNvSpPr>
          <p:nvPr>
            <p:ph sz="quarter" idx="13"/>
          </p:nvPr>
        </p:nvSpPr>
        <p:spPr>
          <a:xfrm>
            <a:off x="609600" y="1557338"/>
            <a:ext cx="10972800" cy="4679974"/>
          </a:xfrm>
        </p:spPr>
        <p:txBody>
          <a:bodyPr/>
          <a:lstStyle>
            <a:lvl1pPr marL="457200" indent="-457200" algn="l">
              <a:buFont typeface="Arial" pitchFamily="34" charset="0"/>
              <a:buChar char="•"/>
              <a:defRPr/>
            </a:lvl1pPr>
            <a:lvl2pPr marL="457200" indent="0">
              <a:buNone/>
              <a:defRPr/>
            </a:lvl2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04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27.4.2021 sade.rytkonen@kuh.fi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23.4.2021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6BC9-B974-4CAC-AD0A-0936940B54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54378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343E-EDD0-4501-988B-9A386F4E06D4}" type="datetimeFigureOut">
              <a:rPr lang="fi-FI" smtClean="0"/>
              <a:pPr/>
              <a:t>24.10.2021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0BCE-C936-43E6-9B11-F3CC9EFD4B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720080"/>
          </a:xfr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7" name="Text"/>
          <p:cNvSpPr>
            <a:spLocks noGrp="1"/>
          </p:cNvSpPr>
          <p:nvPr>
            <p:ph type="body" sz="quarter" idx="13"/>
          </p:nvPr>
        </p:nvSpPr>
        <p:spPr>
          <a:xfrm>
            <a:off x="609600" y="1125537"/>
            <a:ext cx="10972800" cy="540000"/>
          </a:xfrm>
        </p:spPr>
        <p:txBody>
          <a:bodyPr/>
          <a:lstStyle>
            <a:lvl1pPr marL="0" indent="0" algn="l">
              <a:buNone/>
              <a:defRPr baseline="0"/>
            </a:lvl1pPr>
          </a:lstStyle>
          <a:p>
            <a:pPr lvl="0"/>
            <a:endParaRPr lang="fi-FI"/>
          </a:p>
        </p:txBody>
      </p:sp>
      <p:sp>
        <p:nvSpPr>
          <p:cNvPr id="8" name="Chart"/>
          <p:cNvSpPr>
            <a:spLocks noGrp="1"/>
          </p:cNvSpPr>
          <p:nvPr>
            <p:ph type="chart" sz="quarter" idx="14" hasCustomPrompt="1"/>
          </p:nvPr>
        </p:nvSpPr>
        <p:spPr>
          <a:xfrm>
            <a:off x="609600" y="1773238"/>
            <a:ext cx="10972800" cy="44640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 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9187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343E-EDD0-4501-988B-9A386F4E06D4}" type="datetimeFigureOut">
              <a:rPr lang="fi-FI" smtClean="0"/>
              <a:pPr/>
              <a:t>24.10.2021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0BCE-C936-43E6-9B11-F3CC9EFD4B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609600" y="3780000"/>
            <a:ext cx="10972800" cy="1143000"/>
          </a:xfrm>
        </p:spPr>
        <p:txBody>
          <a:bodyPr/>
          <a:lstStyle>
            <a:lvl1pPr>
              <a:defRPr baseline="0"/>
            </a:lvl1pPr>
          </a:lstStyle>
          <a:p>
            <a:endParaRPr lang="fi-FI"/>
          </a:p>
        </p:txBody>
      </p:sp>
      <p:sp>
        <p:nvSpPr>
          <p:cNvPr id="8" name="Text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013177"/>
            <a:ext cx="10972800" cy="720725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1124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in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343E-EDD0-4501-988B-9A386F4E06D4}" type="datetimeFigureOut">
              <a:rPr lang="fi-FI" smtClean="0"/>
              <a:pPr/>
              <a:t>24.10.2021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0BCE-C936-43E6-9B11-F3CC9EFD4B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Chart"/>
          <p:cNvSpPr>
            <a:spLocks noGrp="1"/>
          </p:cNvSpPr>
          <p:nvPr>
            <p:ph type="chart" sz="quarter" idx="13"/>
          </p:nvPr>
        </p:nvSpPr>
        <p:spPr>
          <a:xfrm>
            <a:off x="609600" y="457200"/>
            <a:ext cx="10972800" cy="5780112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7697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343E-EDD0-4501-988B-9A386F4E06D4}" type="datetimeFigureOut">
              <a:rPr lang="fi-FI" smtClean="0"/>
              <a:pPr/>
              <a:t>24.10.2021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0BCE-C936-43E6-9B11-F3CC9EFD4B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able"/>
          <p:cNvSpPr>
            <a:spLocks noGrp="1"/>
          </p:cNvSpPr>
          <p:nvPr>
            <p:ph type="tbl" sz="quarter" idx="13"/>
          </p:nvPr>
        </p:nvSpPr>
        <p:spPr>
          <a:xfrm>
            <a:off x="609600" y="1772816"/>
            <a:ext cx="10972800" cy="4464496"/>
          </a:xfrm>
        </p:spPr>
        <p:txBody>
          <a:bodyPr/>
          <a:lstStyle/>
          <a:p>
            <a:endParaRPr lang="fi-FI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720080"/>
          </a:xfr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9" name="Text"/>
          <p:cNvSpPr>
            <a:spLocks noGrp="1"/>
          </p:cNvSpPr>
          <p:nvPr>
            <p:ph type="body" sz="quarter" idx="14"/>
          </p:nvPr>
        </p:nvSpPr>
        <p:spPr>
          <a:xfrm>
            <a:off x="609600" y="1125537"/>
            <a:ext cx="10972800" cy="540000"/>
          </a:xfrm>
        </p:spPr>
        <p:txBody>
          <a:bodyPr/>
          <a:lstStyle>
            <a:lvl1pPr marL="0" indent="0" algn="l">
              <a:buNone/>
              <a:defRPr baseline="0"/>
            </a:lvl1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1555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343E-EDD0-4501-988B-9A386F4E06D4}" type="datetimeFigureOut">
              <a:rPr lang="fi-FI" smtClean="0"/>
              <a:pPr/>
              <a:t>24.10.2021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0BCE-C936-43E6-9B11-F3CC9EFD4B4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8347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rr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343E-EDD0-4501-988B-9A386F4E06D4}" type="datetimeFigureOut">
              <a:rPr lang="fi-FI" smtClean="0"/>
              <a:pPr/>
              <a:t>24.10.2021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0BCE-C936-43E6-9B11-F3CC9EFD4B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609600" y="1800000"/>
            <a:ext cx="10972800" cy="2277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6409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" y="9525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571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914399" y="2371346"/>
            <a:ext cx="10363200" cy="1362075"/>
          </a:xfrm>
        </p:spPr>
        <p:txBody>
          <a:bodyPr anchor="b"/>
          <a:lstStyle>
            <a:lvl1pPr algn="ctr">
              <a:defRPr sz="3000" b="0" cap="none">
                <a:solidFill>
                  <a:srgbClr val="F01E00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686892" y="3881371"/>
            <a:ext cx="8818215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243025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27.4.2021 sade.rytkonen@kuh.fi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/>
              <a:t>23.4.2021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44950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6355405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83D9076-5E96-4559-93BD-3E5DE91AEA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6276" y="3113834"/>
            <a:ext cx="5093806" cy="3127423"/>
          </a:xfrm>
          <a:prstGeom prst="rect">
            <a:avLst/>
          </a:prstGeom>
        </p:spPr>
      </p:pic>
      <p:sp>
        <p:nvSpPr>
          <p:cNvPr id="8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27.4.2021 sade.rytkonen@kuh.fi</a:t>
            </a: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/>
              <a:t>23.4.2021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653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27.4.2021 sade.rytkonen@kuh.fi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23.4.2021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6BC9-B974-4CAC-AD0A-0936940B54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44714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>
            <a:extLst>
              <a:ext uri="{FF2B5EF4-FFF2-40B4-BE49-F238E27FC236}">
                <a16:creationId xmlns:a16="http://schemas.microsoft.com/office/drawing/2014/main" id="{E1A731BE-68CF-464A-BDE1-CDCB45DFB5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5707" y="1298326"/>
            <a:ext cx="5400675" cy="4572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9600" y="1539790"/>
            <a:ext cx="5694947" cy="1143000"/>
          </a:xfrm>
        </p:spPr>
        <p:txBody>
          <a:bodyPr/>
          <a:lstStyle>
            <a:lvl1pPr algn="l">
              <a:defRPr sz="2400" cap="none" baseline="0"/>
            </a:lvl1pPr>
          </a:lstStyle>
          <a:p>
            <a:r>
              <a:rPr lang="fi-FI"/>
              <a:t>Lisää lopputervehdys napsauttamalla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AEC169EF-B452-4734-B327-E4810D5ABA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5618" y="3114005"/>
            <a:ext cx="4533900" cy="192405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900AD87-F512-4523-8BF3-9BC3AFA77784}"/>
              </a:ext>
            </a:extLst>
          </p:cNvPr>
          <p:cNvSpPr txBox="1"/>
          <p:nvPr userDrawn="1"/>
        </p:nvSpPr>
        <p:spPr>
          <a:xfrm>
            <a:off x="615618" y="6030093"/>
            <a:ext cx="3232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err="1">
                <a:solidFill>
                  <a:schemeClr val="tx1"/>
                </a:solidFill>
              </a:rPr>
              <a:t>etunimi.sukunimi</a:t>
            </a:r>
            <a:r>
              <a:rPr lang="fi-FI" sz="1400">
                <a:solidFill>
                  <a:schemeClr val="tx1"/>
                </a:solidFill>
              </a:rPr>
              <a:t>(at)kuopio.fi</a:t>
            </a:r>
          </a:p>
          <a:p>
            <a:r>
              <a:rPr lang="fi-FI" sz="1400">
                <a:solidFill>
                  <a:schemeClr val="tx1"/>
                </a:solidFill>
              </a:rPr>
              <a:t>www.kuopio.fi</a:t>
            </a: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BFCC2DC6-FEA3-4B0E-8580-F41E0F95BE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6591" y="6124992"/>
            <a:ext cx="1009791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0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AE4C2AED-ADC5-4423-89DD-ECEC60AD06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9362" y="2799995"/>
            <a:ext cx="3986260" cy="337461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74168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27.4.2021 sade.rytkonen@kuh.fi</a:t>
            </a: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/>
              <a:t>23.4.2021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4433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lang="fi-FI" sz="2000" kern="12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äiväyksen paikkamerkki 3"/>
          <p:cNvSpPr>
            <a:spLocks noGrp="1"/>
          </p:cNvSpPr>
          <p:nvPr>
            <p:ph type="dt" sz="half" idx="10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27.4.2021 sade.rytkonen@kuh.fi</a:t>
            </a:r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/>
              <a:t>23.4.2021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79391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Päiväyksen paikkamerkki 3"/>
          <p:cNvSpPr>
            <a:spLocks noGrp="1"/>
          </p:cNvSpPr>
          <p:nvPr>
            <p:ph type="dt" sz="half" idx="10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27.4.2021 sade.rytkonen@kuh.fi</a:t>
            </a:r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/>
              <a:t>23.4.2021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30113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6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27.4.2021 sade.rytkonen@kuh.fi</a:t>
            </a:r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/>
              <a:t>23.4.2021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80334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2436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</p:spPr>
        <p:txBody>
          <a:bodyPr anchor="t"/>
          <a:lstStyle>
            <a:lvl1pPr algn="l">
              <a:defRPr sz="2400" b="0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5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Päiväyksen paikkamerkki 3"/>
          <p:cNvSpPr>
            <a:spLocks noGrp="1"/>
          </p:cNvSpPr>
          <p:nvPr>
            <p:ph type="dt" sz="half" idx="10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27.4.2021 sade.rytkonen@kuh.fi</a:t>
            </a:r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/>
              <a:t>23.4.2021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95141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>
                <a:solidFill>
                  <a:srgbClr val="F01E00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6715298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78665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23.4.2021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fi-FI"/>
              <a:t>27.4.2021 sade.rytkonen@kuh.fi</a:t>
            </a:r>
          </a:p>
        </p:txBody>
      </p:sp>
    </p:spTree>
    <p:extLst>
      <p:ext uri="{BB962C8B-B14F-4D97-AF65-F5344CB8AC3E}">
        <p14:creationId xmlns:p14="http://schemas.microsoft.com/office/powerpoint/2010/main" val="354788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27.4.2021 sade.rytkonen@kuh.fi</a:t>
            </a: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23.4.2021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6BC9-B974-4CAC-AD0A-0936940B54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35446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7025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23.4.2021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fi-FI"/>
              <a:t>27.4.2021 sade.rytkonen@kuh.fi</a:t>
            </a:r>
          </a:p>
        </p:txBody>
      </p:sp>
    </p:spTree>
    <p:extLst>
      <p:ext uri="{BB962C8B-B14F-4D97-AF65-F5344CB8AC3E}">
        <p14:creationId xmlns:p14="http://schemas.microsoft.com/office/powerpoint/2010/main" val="223448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23.4.2021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fi-FI"/>
              <a:t>27.4.2021 sade.rytkonen@kuh.fi</a:t>
            </a:r>
          </a:p>
        </p:txBody>
      </p:sp>
    </p:spTree>
    <p:extLst>
      <p:ext uri="{BB962C8B-B14F-4D97-AF65-F5344CB8AC3E}">
        <p14:creationId xmlns:p14="http://schemas.microsoft.com/office/powerpoint/2010/main" val="329222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23.4.2021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fi-FI"/>
              <a:t>27.4.2021 sade.rytkonen@kuh.fi</a:t>
            </a:r>
          </a:p>
        </p:txBody>
      </p:sp>
    </p:spTree>
    <p:extLst>
      <p:ext uri="{BB962C8B-B14F-4D97-AF65-F5344CB8AC3E}">
        <p14:creationId xmlns:p14="http://schemas.microsoft.com/office/powerpoint/2010/main" val="137581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23.4.2021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fi-FI"/>
              <a:t>27.4.2021 sade.rytkonen@kuh.fi</a:t>
            </a:r>
          </a:p>
        </p:txBody>
      </p:sp>
    </p:spTree>
    <p:extLst>
      <p:ext uri="{BB962C8B-B14F-4D97-AF65-F5344CB8AC3E}">
        <p14:creationId xmlns:p14="http://schemas.microsoft.com/office/powerpoint/2010/main" val="84533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 ja kuva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grpSp>
        <p:nvGrpSpPr>
          <p:cNvPr id="9" name="Ryhmä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1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2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3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4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5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6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7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8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9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20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21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</p:grpSp>
      <p:sp>
        <p:nvSpPr>
          <p:cNvPr id="36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39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22" name="Ryhmä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24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25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26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27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28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29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30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31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32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33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34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</p:grpSp>
      <p:sp>
        <p:nvSpPr>
          <p:cNvPr id="37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0" name="Tekstin paikkamerkki 3"/>
          <p:cNvSpPr>
            <a:spLocks noGrp="1"/>
          </p:cNvSpPr>
          <p:nvPr>
            <p:ph type="body" sz="half" idx="19" hasCustomPrompt="1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pPr rtl="0"/>
              <a:t>‹#›</a:t>
            </a:fld>
            <a:endParaRPr lang="fi-FI" noProof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23.4.2021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fi-FI"/>
              <a:t>27.4.2021 sade.rytkonen@kuh.fi</a:t>
            </a:r>
          </a:p>
        </p:txBody>
      </p:sp>
    </p:spTree>
    <p:extLst>
      <p:ext uri="{BB962C8B-B14F-4D97-AF65-F5344CB8AC3E}">
        <p14:creationId xmlns:p14="http://schemas.microsoft.com/office/powerpoint/2010/main" val="296509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ja kuva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grpSp>
        <p:nvGrpSpPr>
          <p:cNvPr id="52" name="Ryhmä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54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55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56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57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58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59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60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61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62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63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64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</p:grpSp>
      <p:sp>
        <p:nvSpPr>
          <p:cNvPr id="79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81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84" name="Ryhmä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86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87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88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89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0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1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2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3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4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5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6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</p:grpSp>
      <p:sp>
        <p:nvSpPr>
          <p:cNvPr id="78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82" name="Tekstin paikkamerkki 3"/>
          <p:cNvSpPr>
            <a:spLocks noGrp="1"/>
          </p:cNvSpPr>
          <p:nvPr>
            <p:ph type="body" sz="half" idx="21" hasCustomPrompt="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97" name="Ryhmä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9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0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1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2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3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4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5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6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7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8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9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</p:grpSp>
      <p:sp>
        <p:nvSpPr>
          <p:cNvPr id="80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83" name="Tekstin paikkamerkki 3"/>
          <p:cNvSpPr>
            <a:spLocks noGrp="1"/>
          </p:cNvSpPr>
          <p:nvPr>
            <p:ph type="body" sz="half" idx="22" hasCustomPrompt="1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pPr rtl="0"/>
              <a:t>‹#›</a:t>
            </a:fld>
            <a:endParaRPr lang="fi-FI" noProof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23.4.2021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fi-FI"/>
              <a:t>27.4.2021 sade.rytkonen@kuh.fi</a:t>
            </a:r>
          </a:p>
        </p:txBody>
      </p:sp>
    </p:spTree>
    <p:extLst>
      <p:ext uri="{BB962C8B-B14F-4D97-AF65-F5344CB8AC3E}">
        <p14:creationId xmlns:p14="http://schemas.microsoft.com/office/powerpoint/2010/main" val="146672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grpSp>
        <p:nvGrpSpPr>
          <p:cNvPr id="84" name="Ryhmä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86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87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88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89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0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1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2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3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4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5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6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</p:grpSp>
      <p:sp>
        <p:nvSpPr>
          <p:cNvPr id="97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grpSp>
        <p:nvGrpSpPr>
          <p:cNvPr id="98" name="Ryhmä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0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1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2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3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4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5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6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7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8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9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10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</p:grpSp>
      <p:sp>
        <p:nvSpPr>
          <p:cNvPr id="111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grpSp>
        <p:nvGrpSpPr>
          <p:cNvPr id="112" name="Ryhmä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14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15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16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17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18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19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20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21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22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23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24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</p:grpSp>
      <p:sp>
        <p:nvSpPr>
          <p:cNvPr id="125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26" name="Tekstin paikkamerkki 3"/>
          <p:cNvSpPr>
            <a:spLocks noGrp="1"/>
          </p:cNvSpPr>
          <p:nvPr>
            <p:ph type="body" sz="half" idx="21" hasCustomPrompt="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pPr rtl="0"/>
              <a:t>‹#›</a:t>
            </a:fld>
            <a:endParaRPr lang="fi-FI" noProof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23.4.2021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fi-FI"/>
              <a:t>27.4.2021 sade.rytkonen@kuh.fi</a:t>
            </a:r>
          </a:p>
        </p:txBody>
      </p:sp>
    </p:spTree>
    <p:extLst>
      <p:ext uri="{BB962C8B-B14F-4D97-AF65-F5344CB8AC3E}">
        <p14:creationId xmlns:p14="http://schemas.microsoft.com/office/powerpoint/2010/main" val="126916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fi-FI" noProof="0"/>
              <a:pPr rtl="0"/>
              <a:t>‹#›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23.4.2021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r>
              <a:rPr lang="fi-FI"/>
              <a:t>27.4.2021 sade.rytkonen@kuh.fi</a:t>
            </a:r>
          </a:p>
        </p:txBody>
      </p:sp>
    </p:spTree>
    <p:extLst>
      <p:ext uri="{BB962C8B-B14F-4D97-AF65-F5344CB8AC3E}">
        <p14:creationId xmlns:p14="http://schemas.microsoft.com/office/powerpoint/2010/main" val="172029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grpSp>
        <p:nvGrpSpPr>
          <p:cNvPr id="8" name="Ryhmä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uolivapaa piirt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" name="Puolivapaa piirt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grpSp>
          <p:nvGrpSpPr>
            <p:cNvPr id="11" name="Ryhmä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uolivapaa piirt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/>
              </a:p>
            </p:txBody>
          </p:sp>
          <p:sp>
            <p:nvSpPr>
              <p:cNvPr id="21" name="Puolivapaa piirt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/>
              </a:p>
            </p:txBody>
          </p:sp>
        </p:grpSp>
        <p:sp>
          <p:nvSpPr>
            <p:cNvPr id="12" name="Puolivapaa piirt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3" name="Puolivapaa piirt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4" name="Puolivapaa piirt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5" name="Puolivapaa piirt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6" name="Puolivapaa piirt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7" name="Puolivapaa piirt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8" name="Puolivapaa piirt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9" name="Puolivapaa piirt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</p:grpSp>
      <p:sp>
        <p:nvSpPr>
          <p:cNvPr id="3" name="Kuvan paikkamerkki 2" descr="Tyhjä paikkamerkki kuvan lisäämistä varten. Napsauta paikkamerkkiä ja valitse kuva, jonka haluat lisätä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23.4.2021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fi-FI"/>
              <a:t>27.4.2021 sade.rytkonen@kuh.fi</a:t>
            </a:r>
          </a:p>
        </p:txBody>
      </p:sp>
    </p:spTree>
    <p:extLst>
      <p:ext uri="{BB962C8B-B14F-4D97-AF65-F5344CB8AC3E}">
        <p14:creationId xmlns:p14="http://schemas.microsoft.com/office/powerpoint/2010/main" val="29882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27.4.2021 sade.rytkonen@kuh.fi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23.4.2021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6BC9-B974-4CAC-AD0A-0936940B54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02102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23.4.2021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fi-FI"/>
              <a:t>27.4.2021 sade.rytkonen@kuh.fi</a:t>
            </a:r>
          </a:p>
        </p:txBody>
      </p:sp>
    </p:spTree>
    <p:extLst>
      <p:ext uri="{BB962C8B-B14F-4D97-AF65-F5344CB8AC3E}">
        <p14:creationId xmlns:p14="http://schemas.microsoft.com/office/powerpoint/2010/main" val="193957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23.4.2021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fi-FI"/>
              <a:t>27.4.2021 sade.rytkonen@kuh.fi</a:t>
            </a:r>
          </a:p>
        </p:txBody>
      </p:sp>
    </p:spTree>
    <p:extLst>
      <p:ext uri="{BB962C8B-B14F-4D97-AF65-F5344CB8AC3E}">
        <p14:creationId xmlns:p14="http://schemas.microsoft.com/office/powerpoint/2010/main" val="384968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olikas_sivu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01998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5661" y="5971690"/>
            <a:ext cx="1698331" cy="66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157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71120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23.4.2021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fi-FI"/>
              <a:t>27.4.2021 sade.rytkonen@kuh.fi</a:t>
            </a:r>
          </a:p>
        </p:txBody>
      </p:sp>
    </p:spTree>
    <p:extLst>
      <p:ext uri="{BB962C8B-B14F-4D97-AF65-F5344CB8AC3E}">
        <p14:creationId xmlns:p14="http://schemas.microsoft.com/office/powerpoint/2010/main" val="417833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5891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23.4.2021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fi-FI"/>
              <a:t>27.4.2021 sade.rytkonen@kuh.fi</a:t>
            </a:r>
          </a:p>
        </p:txBody>
      </p:sp>
    </p:spTree>
    <p:extLst>
      <p:ext uri="{BB962C8B-B14F-4D97-AF65-F5344CB8AC3E}">
        <p14:creationId xmlns:p14="http://schemas.microsoft.com/office/powerpoint/2010/main" val="357021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23.4.2021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fi-FI"/>
              <a:t>27.4.2021 sade.rytkonen@kuh.fi</a:t>
            </a:r>
          </a:p>
        </p:txBody>
      </p:sp>
    </p:spTree>
    <p:extLst>
      <p:ext uri="{BB962C8B-B14F-4D97-AF65-F5344CB8AC3E}">
        <p14:creationId xmlns:p14="http://schemas.microsoft.com/office/powerpoint/2010/main" val="23289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23.4.2021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fi-FI"/>
              <a:t>27.4.2021 sade.rytkonen@kuh.fi</a:t>
            </a:r>
          </a:p>
        </p:txBody>
      </p:sp>
    </p:spTree>
    <p:extLst>
      <p:ext uri="{BB962C8B-B14F-4D97-AF65-F5344CB8AC3E}">
        <p14:creationId xmlns:p14="http://schemas.microsoft.com/office/powerpoint/2010/main" val="31877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23.4.2021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fi-FI"/>
              <a:t>27.4.2021 sade.rytkonen@kuh.fi</a:t>
            </a:r>
          </a:p>
        </p:txBody>
      </p:sp>
    </p:spTree>
    <p:extLst>
      <p:ext uri="{BB962C8B-B14F-4D97-AF65-F5344CB8AC3E}">
        <p14:creationId xmlns:p14="http://schemas.microsoft.com/office/powerpoint/2010/main" val="87934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27.4.2021 sade.rytkonen@kuh.fi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23.4.2021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6BC9-B974-4CAC-AD0A-0936940B54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16117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 ja kuva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grpSp>
        <p:nvGrpSpPr>
          <p:cNvPr id="9" name="Ryhmä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1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2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3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4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5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6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7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8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9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20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21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</p:grpSp>
      <p:sp>
        <p:nvSpPr>
          <p:cNvPr id="36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39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22" name="Ryhmä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24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25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26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27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28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29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30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31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32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33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34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</p:grpSp>
      <p:sp>
        <p:nvSpPr>
          <p:cNvPr id="37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0" name="Tekstin paikkamerkki 3"/>
          <p:cNvSpPr>
            <a:spLocks noGrp="1"/>
          </p:cNvSpPr>
          <p:nvPr>
            <p:ph type="body" sz="half" idx="19" hasCustomPrompt="1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pPr rtl="0"/>
              <a:t>‹#›</a:t>
            </a:fld>
            <a:endParaRPr lang="fi-FI" noProof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23.4.2021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fi-FI"/>
              <a:t>27.4.2021 sade.rytkonen@kuh.fi</a:t>
            </a:r>
          </a:p>
        </p:txBody>
      </p:sp>
    </p:spTree>
    <p:extLst>
      <p:ext uri="{BB962C8B-B14F-4D97-AF65-F5344CB8AC3E}">
        <p14:creationId xmlns:p14="http://schemas.microsoft.com/office/powerpoint/2010/main" val="6820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ja kuva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grpSp>
        <p:nvGrpSpPr>
          <p:cNvPr id="52" name="Ryhmä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54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55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56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57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58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59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60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61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62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63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64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</p:grpSp>
      <p:sp>
        <p:nvSpPr>
          <p:cNvPr id="79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81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84" name="Ryhmä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86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87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88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89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0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1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2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3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4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5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6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</p:grpSp>
      <p:sp>
        <p:nvSpPr>
          <p:cNvPr id="78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82" name="Tekstin paikkamerkki 3"/>
          <p:cNvSpPr>
            <a:spLocks noGrp="1"/>
          </p:cNvSpPr>
          <p:nvPr>
            <p:ph type="body" sz="half" idx="21" hasCustomPrompt="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97" name="Ryhmä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9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0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1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2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3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4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5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6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7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8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9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</p:grpSp>
      <p:sp>
        <p:nvSpPr>
          <p:cNvPr id="80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83" name="Tekstin paikkamerkki 3"/>
          <p:cNvSpPr>
            <a:spLocks noGrp="1"/>
          </p:cNvSpPr>
          <p:nvPr>
            <p:ph type="body" sz="half" idx="22" hasCustomPrompt="1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pPr rtl="0"/>
              <a:t>‹#›</a:t>
            </a:fld>
            <a:endParaRPr lang="fi-FI" noProof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23.4.2021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fi-FI"/>
              <a:t>27.4.2021 sade.rytkonen@kuh.fi</a:t>
            </a:r>
          </a:p>
        </p:txBody>
      </p:sp>
    </p:spTree>
    <p:extLst>
      <p:ext uri="{BB962C8B-B14F-4D97-AF65-F5344CB8AC3E}">
        <p14:creationId xmlns:p14="http://schemas.microsoft.com/office/powerpoint/2010/main" val="26638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grpSp>
        <p:nvGrpSpPr>
          <p:cNvPr id="84" name="Ryhmä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86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87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88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89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0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1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2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3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4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5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96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</p:grpSp>
      <p:sp>
        <p:nvSpPr>
          <p:cNvPr id="97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grpSp>
        <p:nvGrpSpPr>
          <p:cNvPr id="98" name="Ryhmä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0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1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2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3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4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5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6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7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8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9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10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</p:grpSp>
      <p:sp>
        <p:nvSpPr>
          <p:cNvPr id="111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grpSp>
        <p:nvGrpSpPr>
          <p:cNvPr id="112" name="Ryhmä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14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15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16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17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18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19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20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21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22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23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24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</p:grpSp>
      <p:sp>
        <p:nvSpPr>
          <p:cNvPr id="125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26" name="Tekstin paikkamerkki 3"/>
          <p:cNvSpPr>
            <a:spLocks noGrp="1"/>
          </p:cNvSpPr>
          <p:nvPr>
            <p:ph type="body" sz="half" idx="21" hasCustomPrompt="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pPr rtl="0"/>
              <a:t>‹#›</a:t>
            </a:fld>
            <a:endParaRPr lang="fi-FI" noProof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23.4.2021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fi-FI"/>
              <a:t>27.4.2021 sade.rytkonen@kuh.fi</a:t>
            </a:r>
          </a:p>
        </p:txBody>
      </p:sp>
    </p:spTree>
    <p:extLst>
      <p:ext uri="{BB962C8B-B14F-4D97-AF65-F5344CB8AC3E}">
        <p14:creationId xmlns:p14="http://schemas.microsoft.com/office/powerpoint/2010/main" val="190509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fi-FI" noProof="0"/>
              <a:pPr rtl="0"/>
              <a:t>‹#›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23.4.2021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r>
              <a:rPr lang="fi-FI"/>
              <a:t>27.4.2021 sade.rytkonen@kuh.fi</a:t>
            </a:r>
          </a:p>
        </p:txBody>
      </p:sp>
    </p:spTree>
    <p:extLst>
      <p:ext uri="{BB962C8B-B14F-4D97-AF65-F5344CB8AC3E}">
        <p14:creationId xmlns:p14="http://schemas.microsoft.com/office/powerpoint/2010/main" val="30365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grpSp>
        <p:nvGrpSpPr>
          <p:cNvPr id="8" name="Ryhmä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uolivapaa piirt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0" name="Puolivapaa piirt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grpSp>
          <p:nvGrpSpPr>
            <p:cNvPr id="11" name="Ryhmä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uolivapaa piirt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/>
              </a:p>
            </p:txBody>
          </p:sp>
          <p:sp>
            <p:nvSpPr>
              <p:cNvPr id="21" name="Puolivapaa piirt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/>
              </a:p>
            </p:txBody>
          </p:sp>
        </p:grpSp>
        <p:sp>
          <p:nvSpPr>
            <p:cNvPr id="12" name="Puolivapaa piirt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3" name="Puolivapaa piirt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4" name="Puolivapaa piirt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5" name="Puolivapaa piirt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6" name="Puolivapaa piirt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7" name="Puolivapaa piirt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8" name="Puolivapaa piirt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  <p:sp>
          <p:nvSpPr>
            <p:cNvPr id="19" name="Puolivapaa piirt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/>
            </a:p>
          </p:txBody>
        </p:sp>
      </p:grpSp>
      <p:sp>
        <p:nvSpPr>
          <p:cNvPr id="3" name="Kuvan paikkamerkki 2" descr="Tyhjä paikkamerkki kuvan lisäämistä varten. Napsauta paikkamerkkiä ja valitse kuva, jonka haluat lisätä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23.4.2021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fi-FI"/>
              <a:t>27.4.2021 sade.rytkonen@kuh.fi</a:t>
            </a:r>
          </a:p>
        </p:txBody>
      </p:sp>
    </p:spTree>
    <p:extLst>
      <p:ext uri="{BB962C8B-B14F-4D97-AF65-F5344CB8AC3E}">
        <p14:creationId xmlns:p14="http://schemas.microsoft.com/office/powerpoint/2010/main" val="198600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23.4.2021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fi-FI"/>
              <a:t>27.4.2021 sade.rytkonen@kuh.fi</a:t>
            </a:r>
          </a:p>
        </p:txBody>
      </p:sp>
    </p:spTree>
    <p:extLst>
      <p:ext uri="{BB962C8B-B14F-4D97-AF65-F5344CB8AC3E}">
        <p14:creationId xmlns:p14="http://schemas.microsoft.com/office/powerpoint/2010/main" val="12843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fi-FI"/>
              <a:t>Muokkaa perustyyl. napsautt.</a:t>
            </a:r>
            <a:endParaRPr lang="fi-FI" noProof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23.4.2021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fi-FI"/>
              <a:t>27.4.2021 sade.rytkonen@kuh.fi</a:t>
            </a:r>
          </a:p>
        </p:txBody>
      </p:sp>
    </p:spTree>
    <p:extLst>
      <p:ext uri="{BB962C8B-B14F-4D97-AF65-F5344CB8AC3E}">
        <p14:creationId xmlns:p14="http://schemas.microsoft.com/office/powerpoint/2010/main" val="406425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olikas_sivu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01998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5661" y="5971690"/>
            <a:ext cx="1698331" cy="66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857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6018784"/>
            <a:ext cx="1926400" cy="753600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05" y="0"/>
            <a:ext cx="12221809" cy="51380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719405" y="1028746"/>
            <a:ext cx="5280587" cy="2400265"/>
          </a:xfrm>
        </p:spPr>
        <p:txBody>
          <a:bodyPr anchor="b">
            <a:normAutofit/>
          </a:bodyPr>
          <a:lstStyle>
            <a:lvl1pPr algn="l">
              <a:defRPr sz="5333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Otsikko tähän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719405" y="3525020"/>
            <a:ext cx="5280587" cy="1440161"/>
          </a:xfrm>
        </p:spPr>
        <p:txBody>
          <a:bodyPr>
            <a:normAutofit/>
          </a:bodyPr>
          <a:lstStyle>
            <a:lvl1pPr marL="0" indent="0" algn="l">
              <a:buNone/>
              <a:defRPr sz="2133" b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 tähän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857" y="5973459"/>
            <a:ext cx="1017131" cy="7200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527" y="6069384"/>
            <a:ext cx="742820" cy="76800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136" y="6069384"/>
            <a:ext cx="167818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348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467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Otsikko tähän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604797"/>
            <a:ext cx="10972800" cy="432000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uorakulmio 5"/>
          <p:cNvSpPr/>
          <p:nvPr userDrawn="1"/>
        </p:nvSpPr>
        <p:spPr>
          <a:xfrm>
            <a:off x="811" y="5925278"/>
            <a:ext cx="12191189" cy="928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6018784"/>
            <a:ext cx="1926400" cy="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46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27.4.2021 sade.rytkonen@kuh.fi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23.4.2021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6BC9-B974-4CAC-AD0A-0936940B54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91679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 - kuva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467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Otsikko tähän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4797"/>
            <a:ext cx="7790656" cy="432000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2"/>
          <p:cNvSpPr>
            <a:spLocks noGrp="1"/>
          </p:cNvSpPr>
          <p:nvPr>
            <p:ph sz="half" idx="10" hasCustomPrompt="1"/>
          </p:nvPr>
        </p:nvSpPr>
        <p:spPr>
          <a:xfrm>
            <a:off x="8496267" y="1604797"/>
            <a:ext cx="3456384" cy="432000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Kuva tähän</a:t>
            </a:r>
          </a:p>
        </p:txBody>
      </p:sp>
      <p:sp>
        <p:nvSpPr>
          <p:cNvPr id="7" name="Suorakulmio 6"/>
          <p:cNvSpPr/>
          <p:nvPr userDrawn="1"/>
        </p:nvSpPr>
        <p:spPr>
          <a:xfrm>
            <a:off x="811" y="5925278"/>
            <a:ext cx="12191189" cy="928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6018784"/>
            <a:ext cx="1926400" cy="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417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 -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</p:spPr>
        <p:txBody>
          <a:bodyPr>
            <a:normAutofit/>
          </a:bodyPr>
          <a:lstStyle>
            <a:lvl1pPr>
              <a:defRPr sz="3467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Otsikko tähän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61995" y="1604797"/>
            <a:ext cx="7790656" cy="432000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2"/>
          <p:cNvSpPr>
            <a:spLocks noGrp="1"/>
          </p:cNvSpPr>
          <p:nvPr>
            <p:ph sz="half" idx="10" hasCustomPrompt="1"/>
          </p:nvPr>
        </p:nvSpPr>
        <p:spPr>
          <a:xfrm>
            <a:off x="609600" y="1604797"/>
            <a:ext cx="3456384" cy="432000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Kuva tähän</a:t>
            </a:r>
          </a:p>
        </p:txBody>
      </p:sp>
      <p:sp>
        <p:nvSpPr>
          <p:cNvPr id="7" name="Suorakulmio 6"/>
          <p:cNvSpPr/>
          <p:nvPr userDrawn="1"/>
        </p:nvSpPr>
        <p:spPr>
          <a:xfrm>
            <a:off x="811" y="5925278"/>
            <a:ext cx="12191189" cy="928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6018784"/>
            <a:ext cx="1926400" cy="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633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</p:spPr>
        <p:txBody>
          <a:bodyPr>
            <a:normAutofit/>
          </a:bodyPr>
          <a:lstStyle>
            <a:lvl1pPr>
              <a:defRPr sz="3467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9189415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/>
          <p:cNvSpPr/>
          <p:nvPr userDrawn="1"/>
        </p:nvSpPr>
        <p:spPr>
          <a:xfrm>
            <a:off x="811" y="5733267"/>
            <a:ext cx="12191189" cy="1121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 hasCustomPrompt="1"/>
          </p:nvPr>
        </p:nvSpPr>
        <p:spPr>
          <a:xfrm>
            <a:off x="0" y="11"/>
            <a:ext cx="12192000" cy="68542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Kuva/kaavio tähän</a:t>
            </a:r>
          </a:p>
        </p:txBody>
      </p:sp>
    </p:spTree>
    <p:extLst>
      <p:ext uri="{BB962C8B-B14F-4D97-AF65-F5344CB8AC3E}">
        <p14:creationId xmlns:p14="http://schemas.microsoft.com/office/powerpoint/2010/main" val="10031942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 - kiitos ja 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0" y="10"/>
            <a:ext cx="12192000" cy="5925277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13" name="Otsikko 1"/>
          <p:cNvSpPr>
            <a:spLocks noGrp="1"/>
          </p:cNvSpPr>
          <p:nvPr>
            <p:ph type="ctrTitle" hasCustomPrompt="1"/>
          </p:nvPr>
        </p:nvSpPr>
        <p:spPr>
          <a:xfrm>
            <a:off x="623392" y="2084851"/>
            <a:ext cx="10945216" cy="2016224"/>
          </a:xfrm>
        </p:spPr>
        <p:txBody>
          <a:bodyPr anchor="b">
            <a:normAutofit/>
          </a:bodyPr>
          <a:lstStyle>
            <a:lvl1pPr algn="ctr">
              <a:defRPr sz="11733" b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Kiitosteksti!</a:t>
            </a:r>
          </a:p>
        </p:txBody>
      </p:sp>
      <p:sp>
        <p:nvSpPr>
          <p:cNvPr id="15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623392" y="4293106"/>
            <a:ext cx="10945216" cy="1153683"/>
          </a:xfrm>
        </p:spPr>
        <p:txBody>
          <a:bodyPr>
            <a:normAutofit/>
          </a:bodyPr>
          <a:lstStyle>
            <a:lvl1pPr marL="0" indent="0" algn="ctr">
              <a:buNone/>
              <a:defRPr sz="2133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www-osoite</a:t>
            </a: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396" y="260658"/>
            <a:ext cx="1920213" cy="2109197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6018784"/>
            <a:ext cx="1926400" cy="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876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914400" y="2751068"/>
            <a:ext cx="103632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fi-FI" dirty="0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4437112"/>
            <a:ext cx="8534400" cy="528464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E6A616-6D7A-4129-A2B7-8D126A550BC6}" type="datetime1">
              <a:rPr lang="fi-FI" smtClean="0">
                <a:solidFill>
                  <a:prstClr val="white"/>
                </a:solidFill>
              </a:rPr>
              <a:pPr/>
              <a:t>24.10.2021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A53B8F-F37B-4582-A0C4-48C9C6EA476F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" y="-27258"/>
            <a:ext cx="12188560" cy="208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Ryhmä 9"/>
          <p:cNvGrpSpPr/>
          <p:nvPr userDrawn="1"/>
        </p:nvGrpSpPr>
        <p:grpSpPr>
          <a:xfrm>
            <a:off x="815413" y="-27258"/>
            <a:ext cx="11376587" cy="2371332"/>
            <a:chOff x="611560" y="-27260"/>
            <a:chExt cx="8532440" cy="2371332"/>
          </a:xfrm>
        </p:grpSpPr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0" r="22574"/>
            <a:stretch/>
          </p:blipFill>
          <p:spPr bwMode="auto">
            <a:xfrm>
              <a:off x="1403648" y="-27260"/>
              <a:ext cx="7740352" cy="2371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Kuva 10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260435"/>
              <a:ext cx="2160240" cy="151271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562243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6" y="-27381"/>
            <a:ext cx="12213828" cy="418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914400" y="3543156"/>
            <a:ext cx="103632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fi-FI" dirty="0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5132784"/>
            <a:ext cx="8534400" cy="528464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E6A616-6D7A-4129-A2B7-8D126A550BC6}" type="datetime1">
              <a:rPr lang="fi-FI" smtClean="0">
                <a:solidFill>
                  <a:prstClr val="white"/>
                </a:solidFill>
              </a:rPr>
              <a:pPr/>
              <a:t>24.10.2021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A53B8F-F37B-4582-A0C4-48C9C6EA476F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284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E4DE-9E8A-4812-9F6C-6CFD8552A494}" type="datetime1">
              <a:rPr lang="fi-FI" smtClean="0">
                <a:solidFill>
                  <a:prstClr val="white"/>
                </a:solidFill>
              </a:rPr>
              <a:pPr/>
              <a:t>24.10.2021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2063552" y="1600201"/>
            <a:ext cx="9518848" cy="452596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41654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2AE9-2971-495B-AC70-4A1F58D70D24}" type="datetime1">
              <a:rPr lang="fi-FI" smtClean="0">
                <a:solidFill>
                  <a:prstClr val="white"/>
                </a:solidFill>
              </a:rPr>
              <a:pPr/>
              <a:t>24.10.2021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189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063552" y="1600201"/>
            <a:ext cx="4608512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40B1-A23B-4312-8D1D-7A27E911C169}" type="datetime1">
              <a:rPr lang="fi-FI" smtClean="0">
                <a:solidFill>
                  <a:prstClr val="white"/>
                </a:solidFill>
              </a:rPr>
              <a:pPr/>
              <a:t>24.10.2021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8" name="Sisällön paikkamerkki 2"/>
          <p:cNvSpPr>
            <a:spLocks noGrp="1"/>
          </p:cNvSpPr>
          <p:nvPr>
            <p:ph sz="half" idx="13"/>
          </p:nvPr>
        </p:nvSpPr>
        <p:spPr>
          <a:xfrm>
            <a:off x="6864085" y="1628800"/>
            <a:ext cx="4723904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025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27.4.2021 sade.rytkonen@kuh.fi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23.4.2021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6BC9-B974-4CAC-AD0A-0936940B54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34395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871532" y="1535113"/>
            <a:ext cx="4800533" cy="639763"/>
          </a:xfrm>
        </p:spPr>
        <p:txBody>
          <a:bodyPr anchor="b">
            <a:noAutofit/>
          </a:bodyPr>
          <a:lstStyle>
            <a:lvl1pPr marL="0" indent="0">
              <a:buNone/>
              <a:defRPr sz="1867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67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871532" y="2174875"/>
            <a:ext cx="48005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B061-C41C-41A4-A91D-F8ABAA539662}" type="datetime1">
              <a:rPr lang="fi-FI" smtClean="0">
                <a:solidFill>
                  <a:prstClr val="white"/>
                </a:solidFill>
              </a:rPr>
              <a:pPr/>
              <a:t>24.10.2021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0" name="Tekstin paikkamerkki 2"/>
          <p:cNvSpPr>
            <a:spLocks noGrp="1"/>
          </p:cNvSpPr>
          <p:nvPr>
            <p:ph type="body" idx="13"/>
          </p:nvPr>
        </p:nvSpPr>
        <p:spPr>
          <a:xfrm>
            <a:off x="6960096" y="1565101"/>
            <a:ext cx="4334272" cy="639763"/>
          </a:xfrm>
        </p:spPr>
        <p:txBody>
          <a:bodyPr anchor="b">
            <a:noAutofit/>
          </a:bodyPr>
          <a:lstStyle>
            <a:lvl1pPr marL="0" indent="0">
              <a:buNone/>
              <a:defRPr sz="1867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67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14"/>
          </p:nvPr>
        </p:nvSpPr>
        <p:spPr>
          <a:xfrm>
            <a:off x="6960096" y="2204864"/>
            <a:ext cx="4334272" cy="3951288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1600"/>
            </a:lvl2pPr>
            <a:lvl3pPr>
              <a:defRPr sz="1467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21083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1CA1-6AA0-4AD8-9202-BC383BE381D5}" type="datetime1">
              <a:rPr lang="fi-FI" smtClean="0">
                <a:solidFill>
                  <a:prstClr val="white"/>
                </a:solidFill>
              </a:rPr>
              <a:pPr/>
              <a:t>24.10.2021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8266-BCCC-4105-8B6A-D83B17AEC689}" type="datetime1">
              <a:rPr lang="fi-FI" smtClean="0">
                <a:solidFill>
                  <a:prstClr val="white"/>
                </a:solidFill>
              </a:rPr>
              <a:pPr/>
              <a:t>24.10.2021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227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>
            <a:normAutofit/>
          </a:bodyPr>
          <a:lstStyle>
            <a:lvl1pPr algn="l">
              <a:defRPr sz="1867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fi-FI" dirty="0" smtClean="0"/>
              <a:t>Lisää kuva napsauttamalla kuvaketta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467"/>
            </a:lvl1pPr>
            <a:lvl2pPr marL="457178" indent="0">
              <a:buNone/>
              <a:defRPr sz="1200"/>
            </a:lvl2pPr>
            <a:lvl3pPr marL="914354" indent="0">
              <a:buNone/>
              <a:defRPr sz="1067"/>
            </a:lvl3pPr>
            <a:lvl4pPr marL="1371532" indent="0">
              <a:buNone/>
              <a:defRPr sz="933"/>
            </a:lvl4pPr>
            <a:lvl5pPr marL="1828709" indent="0">
              <a:buNone/>
              <a:defRPr sz="933"/>
            </a:lvl5pPr>
            <a:lvl6pPr marL="2285886" indent="0">
              <a:buNone/>
              <a:defRPr sz="933"/>
            </a:lvl6pPr>
            <a:lvl7pPr marL="2743062" indent="0">
              <a:buNone/>
              <a:defRPr sz="933"/>
            </a:lvl7pPr>
            <a:lvl8pPr marL="3200240" indent="0">
              <a:buNone/>
              <a:defRPr sz="933"/>
            </a:lvl8pPr>
            <a:lvl9pPr marL="3657418" indent="0">
              <a:buNone/>
              <a:defRPr sz="933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67D0-039F-4097-8A1A-2A316B8D092A}" type="datetime1">
              <a:rPr lang="fi-FI" smtClean="0">
                <a:solidFill>
                  <a:prstClr val="white"/>
                </a:solidFill>
              </a:rPr>
              <a:pPr/>
              <a:t>24.10.2021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2165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9BFA-5558-4240-AAB2-0DADA97C0B15}" type="datetime1">
              <a:rPr lang="fi-FI" smtClean="0">
                <a:solidFill>
                  <a:prstClr val="white"/>
                </a:solidFill>
              </a:rPr>
              <a:pPr/>
              <a:t>24.10.2021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125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839200" y="1484785"/>
            <a:ext cx="2743200" cy="4281339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1484785"/>
            <a:ext cx="8026400" cy="4281339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B460-86BD-4510-B7D0-39978EE30562}" type="datetime1">
              <a:rPr lang="fi-FI" smtClean="0">
                <a:solidFill>
                  <a:prstClr val="white"/>
                </a:solidFill>
              </a:rPr>
              <a:pPr/>
              <a:t>24.10.2021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48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4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64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17.jpe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27.4.2021 sade.rytkonen@kuh.fi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23.4.2021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A6BC9-B974-4CAC-AD0A-0936940B54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29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09600" y="18000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i-FI"/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09600" y="3060000"/>
            <a:ext cx="10972800" cy="16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 </a:t>
            </a:r>
            <a:endParaRPr lang="fi-FI"/>
          </a:p>
        </p:txBody>
      </p:sp>
      <p:sp>
        <p:nvSpPr>
          <p:cNvPr id="4" name="Date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27.4.2021 sade.rytkonen@kuh.fi</a:t>
            </a:r>
          </a:p>
        </p:txBody>
      </p: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23.4.2021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10BCE-C936-43E6-9B11-F3CC9EFD4B4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521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829" r:id="rId14"/>
    <p:sldLayoutId id="2147483830" r:id="rId15"/>
    <p:sldLayoutId id="2147483831" r:id="rId16"/>
    <p:sldLayoutId id="2147483832" r:id="rId17"/>
    <p:sldLayoutId id="2147483833" r:id="rId18"/>
    <p:sldLayoutId id="2147483834" r:id="rId19"/>
    <p:sldLayoutId id="2147483835" r:id="rId20"/>
    <p:sldLayoutId id="2147483836" r:id="rId21"/>
    <p:sldLayoutId id="2147483837" r:id="rId22"/>
    <p:sldLayoutId id="2147483838" r:id="rId23"/>
    <p:sldLayoutId id="2147483839" r:id="rId24"/>
  </p:sldLayoutIdLst>
  <p:hf sldNum="0" hdr="0" ftr="0"/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spcBef>
          <a:spcPct val="20000"/>
        </a:spcBef>
        <a:buFont typeface="Arial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perustyylejä </a:t>
            </a:r>
            <a:r>
              <a:rPr lang="fi-FI" err="1"/>
              <a:t>osoitt</a:t>
            </a:r>
            <a:r>
              <a:rPr lang="fi-FI"/>
              <a:t>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8092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>
            <a:extLst>
              <a:ext uri="{FF2B5EF4-FFF2-40B4-BE49-F238E27FC236}">
                <a16:creationId xmlns:a16="http://schemas.microsoft.com/office/drawing/2014/main" id="{F6F209B3-7A1E-4648-BD8E-FD1475F5E8A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20734" y="6352140"/>
            <a:ext cx="1009791" cy="333422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27.4.2021 sade.rytkonen@kuh.fi</a:t>
            </a:r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/>
              <a:t>23.4.2021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698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fi-FI" noProof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fi-FI" noProof="0" smtClean="0"/>
              <a:pPr rtl="0"/>
              <a:t>‹#›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fi-FI" noProof="0"/>
              <a:t>23.4.2021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r>
              <a:rPr lang="fi-FI"/>
              <a:t>27.4.2021 sade.rytkonen@kuh.fi</a:t>
            </a:r>
          </a:p>
        </p:txBody>
      </p:sp>
    </p:spTree>
    <p:extLst>
      <p:ext uri="{BB962C8B-B14F-4D97-AF65-F5344CB8AC3E}">
        <p14:creationId xmlns:p14="http://schemas.microsoft.com/office/powerpoint/2010/main" val="9678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fi-FI" noProof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fi-FI" noProof="0" smtClean="0"/>
              <a:pPr rtl="0"/>
              <a:t>‹#›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fi-FI" noProof="0"/>
              <a:t>23.4.2021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r>
              <a:rPr lang="fi-FI"/>
              <a:t>27.4.2021 sade.rytkonen@kuh.fi</a:t>
            </a:r>
          </a:p>
        </p:txBody>
      </p:sp>
    </p:spTree>
    <p:extLst>
      <p:ext uri="{BB962C8B-B14F-4D97-AF65-F5344CB8AC3E}">
        <p14:creationId xmlns:p14="http://schemas.microsoft.com/office/powerpoint/2010/main" val="356876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906B3-D495-4590-8D8C-5D2454A501DA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4D597-55F4-4E0F-BCFE-6F23E5B82E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517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</p:sldLayoutIdLst>
  <p:txStyles>
    <p:titleStyle>
      <a:lvl1pPr algn="ctr" defTabSz="121917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1"/>
            <a:ext cx="1219200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Ryhmä 15"/>
          <p:cNvGrpSpPr/>
          <p:nvPr/>
        </p:nvGrpSpPr>
        <p:grpSpPr>
          <a:xfrm>
            <a:off x="451514" y="11861"/>
            <a:ext cx="11740489" cy="2105025"/>
            <a:chOff x="338633" y="11857"/>
            <a:chExt cx="8805367" cy="2105025"/>
          </a:xfrm>
        </p:grpSpPr>
        <p:pic>
          <p:nvPicPr>
            <p:cNvPr id="1029" name="Picture 5"/>
            <p:cNvPicPr>
              <a:picLocks noChangeAspect="1" noChangeArrowheads="1"/>
            </p:cNvPicPr>
            <p:nvPr userDrawn="1"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97" r="2651"/>
            <a:stretch/>
          </p:blipFill>
          <p:spPr bwMode="auto">
            <a:xfrm>
              <a:off x="842689" y="11857"/>
              <a:ext cx="8301311" cy="210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Kuva 17" descr="Z:\AIKATAULUT\Asiakrjamallit\SHP Office 2010\Kuvat\KYS logo P.JPG"/>
            <p:cNvPicPr/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33" y="344513"/>
              <a:ext cx="720080" cy="10801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2063552" y="274639"/>
            <a:ext cx="9518848" cy="114300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063552" y="1600201"/>
            <a:ext cx="9518848" cy="4525963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354"/>
            <a:fld id="{89C98E9D-A81A-4856-8A88-B9CD095A3BCE}" type="datetime1">
              <a:rPr lang="fi-FI" smtClean="0">
                <a:solidFill>
                  <a:prstClr val="white"/>
                </a:solidFill>
              </a:rPr>
              <a:pPr defTabSz="914354"/>
              <a:t>24.10.2021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354"/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354"/>
            <a:fld id="{91A53B8F-F37B-4582-A0C4-48C9C6EA476F}" type="slidenum">
              <a:rPr lang="fi-FI" smtClean="0">
                <a:solidFill>
                  <a:prstClr val="white"/>
                </a:solidFill>
              </a:rPr>
              <a:pPr defTabSz="914354"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71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hdr="0" ftr="0"/>
  <p:txStyles>
    <p:titleStyle>
      <a:lvl1pPr algn="l" defTabSz="914354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Clr>
          <a:srgbClr val="C60C30"/>
        </a:buClr>
        <a:buSzPct val="105000"/>
        <a:buFont typeface="Wingdings" pitchFamily="2" charset="2"/>
        <a:buChar char="Ø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Clr>
          <a:srgbClr val="C60C30"/>
        </a:buClr>
        <a:buSzPct val="105000"/>
        <a:buFont typeface="Wingdings" pitchFamily="2" charset="2"/>
        <a:buChar char="Ø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Clr>
          <a:srgbClr val="C60C30"/>
        </a:buClr>
        <a:buSzPct val="105000"/>
        <a:buFont typeface="Wingdings" pitchFamily="2" charset="2"/>
        <a:buChar char="Ø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Clr>
          <a:srgbClr val="C60C30"/>
        </a:buClr>
        <a:buSzPct val="105000"/>
        <a:buFont typeface="Wingdings" pitchFamily="2" charset="2"/>
        <a:buChar char="Ø"/>
        <a:defRPr sz="18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Clr>
          <a:srgbClr val="C60C30"/>
        </a:buClr>
        <a:buSzPct val="105000"/>
        <a:buFont typeface="Wingdings" pitchFamily="2" charset="2"/>
        <a:buChar char="Ø"/>
        <a:defRPr sz="18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285886" indent="0" algn="l" defTabSz="914354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l.fi/fi/web/terveyden-edistaminen/johtaminen/tyokaluja/teaviisar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://www.terveytemme.fi/finlapset/index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fressisedu.fi/urheilu/toimintamalli/" TargetMode="External"/><Relationship Id="rId13" Type="http://schemas.openxmlformats.org/officeDocument/2006/relationships/hyperlink" Target="https://thl.fi/fi/web/alkoholi-tupakka-ja-riippuvuudet/ehkaiseva-paihdetyo/alkoholinkayton-puheeksiotto-ja-mini-interventio/huumeet" TargetMode="External"/><Relationship Id="rId18" Type="http://schemas.openxmlformats.org/officeDocument/2006/relationships/hyperlink" Target="https://pelituki.fi/wp-content/uploads/2020/02/Netti_some.pdf" TargetMode="External"/><Relationship Id="rId3" Type="http://schemas.openxmlformats.org/officeDocument/2006/relationships/hyperlink" Target="https://paihdelinkki.fi/fi/tietopankki/vanhemmille/koulun-vanhempainilta-paihteista" TargetMode="External"/><Relationship Id="rId21" Type="http://schemas.openxmlformats.org/officeDocument/2006/relationships/hyperlink" Target="https://link.webropolsurveys.com/Participation/Public/5d2e7067-fe22-4819-bf77-a39941ca8c05?displayId=Fin1957452" TargetMode="External"/><Relationship Id="rId7" Type="http://schemas.openxmlformats.org/officeDocument/2006/relationships/hyperlink" Target="https://storage.googleapis.com/valo-production/2016/12/paihteeton-pelikentta-esite-www2.pdf" TargetMode="External"/><Relationship Id="rId12" Type="http://schemas.openxmlformats.org/officeDocument/2006/relationships/hyperlink" Target="https://julkaisut.valtioneuvosto.fi/bitstream/handle/10024/161483/SM_16_19_Ankkuritoiminnan_kasikirja.pdf" TargetMode="External"/><Relationship Id="rId17" Type="http://schemas.openxmlformats.org/officeDocument/2006/relationships/hyperlink" Target="https://ehyt.fi/koulutus-ja-tapahtumat/kouluille-ja-oppilaitoksille/paihdekasvatus-toisen-asteen-oppilaitoksissa/ryhmailmio-koulutus/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ehyt.fi/tuote/paihdeilmio-ohjaajan-opas/" TargetMode="External"/><Relationship Id="rId20" Type="http://schemas.openxmlformats.org/officeDocument/2006/relationships/hyperlink" Target="https://paihdelinkki.fi/fi/testit-ja-laskurit/netinkaytto/nettiriippuvuustesti-iat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fressisedu.fi/" TargetMode="External"/><Relationship Id="rId11" Type="http://schemas.openxmlformats.org/officeDocument/2006/relationships/hyperlink" Target="https://thl.fi/fi/web/alkoholi-tupakka-ja-riippuvuudet/ehkaiseva-paihdetyo/verkko-pakka-ehkaisevaan-paihdetyohon" TargetMode="External"/><Relationship Id="rId5" Type="http://schemas.openxmlformats.org/officeDocument/2006/relationships/hyperlink" Target="https://ehyt.fi/koulutus-ja-tapahtumat/kouluille-ja-oppilaitoksille/paihde-ja-pelikasvatus-ylakoulussa/hubu-oppitunnit/" TargetMode="External"/><Relationship Id="rId15" Type="http://schemas.openxmlformats.org/officeDocument/2006/relationships/hyperlink" Target="https://paihdelinkki.fi/fi/testit-ja-laskurit/huumeet/huumeidenkayttotesti-dast20" TargetMode="External"/><Relationship Id="rId10" Type="http://schemas.openxmlformats.org/officeDocument/2006/relationships/hyperlink" Target="https://ehyt.fi/koulutus-ja-tapahtumat/kouluille-ja-oppilaitoksille/paihde-ja-pelikasvatus-ylakoulussa/nuuska-agenttimalli/" TargetMode="External"/><Relationship Id="rId19" Type="http://schemas.openxmlformats.org/officeDocument/2006/relationships/hyperlink" Target="https://www.mll.fi/ammattilaisille/kouluille-ja-oppilaitoksille/mediakasvatus/" TargetMode="External"/><Relationship Id="rId4" Type="http://schemas.openxmlformats.org/officeDocument/2006/relationships/hyperlink" Target="https://www.pepp.fi/pepp-2" TargetMode="External"/><Relationship Id="rId9" Type="http://schemas.openxmlformats.org/officeDocument/2006/relationships/hyperlink" Target="https://thl.fi/documents/605877/3316838/adsume_kysely.pdf/ab74872b-2f0b-4e84-b1b8-bf3b0dffa515" TargetMode="External"/><Relationship Id="rId14" Type="http://schemas.openxmlformats.org/officeDocument/2006/relationships/hyperlink" Target="https://kannabishanke.fi/2019/05/27/cast-seulontatest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blipFill dpi="0" rotWithShape="1">
            <a:blip r:embed="rId2">
              <a:alphaModFix amt="36000"/>
            </a:blip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fi-FI" sz="4800"/>
              <a:t/>
            </a:r>
            <a:br>
              <a:rPr lang="fi-FI" sz="4800"/>
            </a:br>
            <a:r>
              <a:rPr lang="fi-FI" sz="4800"/>
              <a:t/>
            </a:r>
            <a:br>
              <a:rPr lang="fi-FI" sz="4800"/>
            </a:br>
            <a:r>
              <a:rPr lang="fi-FI" sz="4800"/>
              <a:t/>
            </a:r>
            <a:br>
              <a:rPr lang="fi-FI" sz="4800"/>
            </a:br>
            <a:r>
              <a:rPr lang="fi-FI" sz="4800" err="1"/>
              <a:t>Pohjois</a:t>
            </a:r>
            <a:r>
              <a:rPr lang="fi-FI" sz="4800"/>
              <a:t>-Savon laaja hyvinvointikertomus ja -suunnitelma 2021-2025 </a:t>
            </a:r>
            <a:br>
              <a:rPr lang="fi-FI" sz="4800"/>
            </a:br>
            <a:endParaRPr lang="fi-FI" sz="480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4085363"/>
            <a:ext cx="9144000" cy="207909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000" dirty="0"/>
              <a:t>Rukkasryhmän puolesta, </a:t>
            </a:r>
          </a:p>
          <a:p>
            <a:r>
              <a:rPr lang="fi-FI" sz="2000" dirty="0"/>
              <a:t>Säde Rytkönen, </a:t>
            </a:r>
            <a:endParaRPr lang="fi-FI" sz="2000" dirty="0">
              <a:cs typeface="Calibri"/>
            </a:endParaRPr>
          </a:p>
          <a:p>
            <a:r>
              <a:rPr lang="fi-FI" sz="2000" dirty="0"/>
              <a:t>sade.rytkonen@kuh.fi</a:t>
            </a:r>
            <a:endParaRPr lang="fi-FI" dirty="0"/>
          </a:p>
          <a:p>
            <a:r>
              <a:rPr lang="fi-FI" sz="2000" dirty="0"/>
              <a:t>30.9.2021</a:t>
            </a:r>
            <a:endParaRPr lang="fi-FI" sz="2000" dirty="0">
              <a:cs typeface="Calibri"/>
            </a:endParaRPr>
          </a:p>
          <a:p>
            <a:endParaRPr lang="fi-FI" sz="280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711" y="4912400"/>
            <a:ext cx="2118577" cy="140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25DA3312-367C-4857-BAAD-166CEC3860DB}"/>
              </a:ext>
            </a:extLst>
          </p:cNvPr>
          <p:cNvSpPr/>
          <p:nvPr/>
        </p:nvSpPr>
        <p:spPr>
          <a:xfrm>
            <a:off x="8811316" y="5449778"/>
            <a:ext cx="990970" cy="68401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Työterveys-huolto / 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apteekit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8ACCDBB9-0950-4D1F-9ED5-1E010BDA0D61}"/>
              </a:ext>
            </a:extLst>
          </p:cNvPr>
          <p:cNvSpPr/>
          <p:nvPr/>
        </p:nvSpPr>
        <p:spPr>
          <a:xfrm>
            <a:off x="412683" y="721177"/>
            <a:ext cx="11472571" cy="800684"/>
          </a:xfrm>
          <a:prstGeom prst="roundRect">
            <a:avLst/>
          </a:prstGeom>
          <a:ln w="38100">
            <a:solidFill>
              <a:srgbClr val="B3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0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Maakunnan poikkihallinnollinen 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HYTE-ryhmä</a:t>
            </a:r>
          </a:p>
          <a:p>
            <a:pPr marL="3886200" marR="0" lvl="8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Kuntien edustus</a:t>
            </a:r>
          </a:p>
          <a:p>
            <a:pPr marL="3886200" marR="0" lvl="8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Sairaanhoitopiirin ja maakuntaliiton edustus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886200" marR="0" lvl="8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Työterveyshuollon, järjestörakenteen ja apteekkien edustus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1F8DD279-3945-4A00-BA01-036E606C1CE0}"/>
              </a:ext>
            </a:extLst>
          </p:cNvPr>
          <p:cNvSpPr/>
          <p:nvPr/>
        </p:nvSpPr>
        <p:spPr>
          <a:xfrm>
            <a:off x="4163392" y="2224350"/>
            <a:ext cx="1836000" cy="54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Ehkäisevän </a:t>
            </a:r>
            <a:r>
              <a:rPr kumimoji="0" lang="fi-FI" sz="1333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mt-</a:t>
            </a:r>
            <a:r>
              <a:rPr kumimoji="0" lang="fi-FI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ja päihdetyön </a:t>
            </a: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verkosto</a:t>
            </a:r>
          </a:p>
        </p:txBody>
      </p:sp>
      <p:cxnSp>
        <p:nvCxnSpPr>
          <p:cNvPr id="98" name="Yhdistin: Kulma 97">
            <a:extLst>
              <a:ext uri="{FF2B5EF4-FFF2-40B4-BE49-F238E27FC236}">
                <a16:creationId xmlns:a16="http://schemas.microsoft.com/office/drawing/2014/main" id="{8378AE02-733A-4A7F-A59B-2CABC65038B8}"/>
              </a:ext>
            </a:extLst>
          </p:cNvPr>
          <p:cNvCxnSpPr>
            <a:cxnSpLocks/>
          </p:cNvCxnSpPr>
          <p:nvPr/>
        </p:nvCxnSpPr>
        <p:spPr>
          <a:xfrm rot="5400000">
            <a:off x="4977318" y="2847519"/>
            <a:ext cx="4" cy="1693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Suorakulmio: Pyöristetyt kulmat 109">
            <a:extLst>
              <a:ext uri="{FF2B5EF4-FFF2-40B4-BE49-F238E27FC236}">
                <a16:creationId xmlns:a16="http://schemas.microsoft.com/office/drawing/2014/main" id="{724385A5-73B6-4670-9179-4269E1011048}"/>
              </a:ext>
            </a:extLst>
          </p:cNvPr>
          <p:cNvSpPr/>
          <p:nvPr/>
        </p:nvSpPr>
        <p:spPr>
          <a:xfrm>
            <a:off x="6284519" y="1630673"/>
            <a:ext cx="5600736" cy="25559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33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Suorakulmio: Pyöristetyt kulmat 123">
            <a:extLst>
              <a:ext uri="{FF2B5EF4-FFF2-40B4-BE49-F238E27FC236}">
                <a16:creationId xmlns:a16="http://schemas.microsoft.com/office/drawing/2014/main" id="{35198AE6-3062-4A28-B0AB-948C9EFBB8D2}"/>
              </a:ext>
            </a:extLst>
          </p:cNvPr>
          <p:cNvSpPr/>
          <p:nvPr/>
        </p:nvSpPr>
        <p:spPr>
          <a:xfrm>
            <a:off x="412683" y="1630673"/>
            <a:ext cx="3424211" cy="257105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33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Suorakulmio: Pyöristetyt kulmat 123">
            <a:extLst>
              <a:ext uri="{FF2B5EF4-FFF2-40B4-BE49-F238E27FC236}">
                <a16:creationId xmlns:a16="http://schemas.microsoft.com/office/drawing/2014/main" id="{35198AE6-3062-4A28-B0AB-948C9EFBB8D2}"/>
              </a:ext>
            </a:extLst>
          </p:cNvPr>
          <p:cNvSpPr/>
          <p:nvPr/>
        </p:nvSpPr>
        <p:spPr>
          <a:xfrm>
            <a:off x="547399" y="2257116"/>
            <a:ext cx="3092824" cy="3600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Ehkäisevä mielenterveys- ja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päihdetyö</a:t>
            </a:r>
            <a:endParaRPr kumimoji="0" lang="fi-FI" sz="133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" name="Tekstiruutu 25"/>
          <p:cNvSpPr txBox="1"/>
          <p:nvPr/>
        </p:nvSpPr>
        <p:spPr>
          <a:xfrm>
            <a:off x="650095" y="1673908"/>
            <a:ext cx="2949388" cy="574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PSSHP:n</a:t>
            </a:r>
            <a:r>
              <a:rPr kumimoji="0" 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HYTE-tiimi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Hyvinvointitiedolla johtaminen</a:t>
            </a:r>
          </a:p>
        </p:txBody>
      </p:sp>
      <p:sp>
        <p:nvSpPr>
          <p:cNvPr id="118" name="Suorakulmio: Pyöristetyt kulmat 123">
            <a:extLst>
              <a:ext uri="{FF2B5EF4-FFF2-40B4-BE49-F238E27FC236}">
                <a16:creationId xmlns:a16="http://schemas.microsoft.com/office/drawing/2014/main" id="{35198AE6-3062-4A28-B0AB-948C9EFBB8D2}"/>
              </a:ext>
            </a:extLst>
          </p:cNvPr>
          <p:cNvSpPr/>
          <p:nvPr/>
        </p:nvSpPr>
        <p:spPr>
          <a:xfrm>
            <a:off x="555807" y="2710211"/>
            <a:ext cx="3076008" cy="3600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Riittävä toiminta- ja työkyky</a:t>
            </a:r>
            <a:endParaRPr kumimoji="0" lang="fi-FI" sz="133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Suorakulmio: Pyöristetyt kulmat 123">
            <a:extLst>
              <a:ext uri="{FF2B5EF4-FFF2-40B4-BE49-F238E27FC236}">
                <a16:creationId xmlns:a16="http://schemas.microsoft.com/office/drawing/2014/main" id="{35198AE6-3062-4A28-B0AB-948C9EFBB8D2}"/>
              </a:ext>
            </a:extLst>
          </p:cNvPr>
          <p:cNvSpPr/>
          <p:nvPr/>
        </p:nvSpPr>
        <p:spPr>
          <a:xfrm>
            <a:off x="564213" y="3163306"/>
            <a:ext cx="3076010" cy="3600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Tapaturmien, väkivallan ja turvattomuuden </a:t>
            </a:r>
            <a:r>
              <a:rPr kumimoji="0" lang="fi-FI" sz="133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ehkäiseminen</a:t>
            </a:r>
            <a:endParaRPr kumimoji="0" lang="fi-FI" sz="133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Suorakulmio: Pyöristetyt kulmat 123">
            <a:extLst>
              <a:ext uri="{FF2B5EF4-FFF2-40B4-BE49-F238E27FC236}">
                <a16:creationId xmlns:a16="http://schemas.microsoft.com/office/drawing/2014/main" id="{35198AE6-3062-4A28-B0AB-948C9EFBB8D2}"/>
              </a:ext>
            </a:extLst>
          </p:cNvPr>
          <p:cNvSpPr/>
          <p:nvPr/>
        </p:nvSpPr>
        <p:spPr>
          <a:xfrm>
            <a:off x="568067" y="3614318"/>
            <a:ext cx="3076012" cy="3600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Osallisuuden vahvistuminen ja yksinäisyyden vähentäminen</a:t>
            </a:r>
            <a:endParaRPr kumimoji="0" lang="fi-FI" sz="133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6" name="Tekstiruutu 155"/>
          <p:cNvSpPr txBox="1"/>
          <p:nvPr/>
        </p:nvSpPr>
        <p:spPr>
          <a:xfrm>
            <a:off x="7951957" y="1612610"/>
            <a:ext cx="2321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Kunta</a:t>
            </a:r>
          </a:p>
        </p:txBody>
      </p:sp>
      <p:sp>
        <p:nvSpPr>
          <p:cNvPr id="166" name="Suorakulmio: Pyöristetyt kulmat 109">
            <a:extLst>
              <a:ext uri="{FF2B5EF4-FFF2-40B4-BE49-F238E27FC236}">
                <a16:creationId xmlns:a16="http://schemas.microsoft.com/office/drawing/2014/main" id="{724385A5-73B6-4670-9179-4269E1011048}"/>
              </a:ext>
            </a:extLst>
          </p:cNvPr>
          <p:cNvSpPr/>
          <p:nvPr/>
        </p:nvSpPr>
        <p:spPr>
          <a:xfrm>
            <a:off x="9993542" y="1981685"/>
            <a:ext cx="1651611" cy="3600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Varhaiskasvatus ja opetus</a:t>
            </a:r>
            <a:endParaRPr kumimoji="0" lang="fi-FI" sz="1333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Suorakulmio: Pyöristetyt kulmat 109">
            <a:extLst>
              <a:ext uri="{FF2B5EF4-FFF2-40B4-BE49-F238E27FC236}">
                <a16:creationId xmlns:a16="http://schemas.microsoft.com/office/drawing/2014/main" id="{724385A5-73B6-4670-9179-4269E1011048}"/>
              </a:ext>
            </a:extLst>
          </p:cNvPr>
          <p:cNvSpPr/>
          <p:nvPr/>
        </p:nvSpPr>
        <p:spPr>
          <a:xfrm>
            <a:off x="9993542" y="2399871"/>
            <a:ext cx="1651611" cy="3600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Tekninen toimi</a:t>
            </a:r>
            <a:endParaRPr kumimoji="0" lang="fi-FI" sz="1333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Suorakulmio: Pyöristetyt kulmat 109">
            <a:extLst>
              <a:ext uri="{FF2B5EF4-FFF2-40B4-BE49-F238E27FC236}">
                <a16:creationId xmlns:a16="http://schemas.microsoft.com/office/drawing/2014/main" id="{724385A5-73B6-4670-9179-4269E1011048}"/>
              </a:ext>
            </a:extLst>
          </p:cNvPr>
          <p:cNvSpPr/>
          <p:nvPr/>
        </p:nvSpPr>
        <p:spPr>
          <a:xfrm>
            <a:off x="9993542" y="2812151"/>
            <a:ext cx="1651611" cy="3600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Liikunta- ja kulttuuri</a:t>
            </a:r>
          </a:p>
        </p:txBody>
      </p:sp>
      <p:sp>
        <p:nvSpPr>
          <p:cNvPr id="170" name="Suorakulmio: Pyöristetyt kulmat 109">
            <a:extLst>
              <a:ext uri="{FF2B5EF4-FFF2-40B4-BE49-F238E27FC236}">
                <a16:creationId xmlns:a16="http://schemas.microsoft.com/office/drawing/2014/main" id="{724385A5-73B6-4670-9179-4269E1011048}"/>
              </a:ext>
            </a:extLst>
          </p:cNvPr>
          <p:cNvSpPr/>
          <p:nvPr/>
        </p:nvSpPr>
        <p:spPr>
          <a:xfrm>
            <a:off x="9993542" y="3225002"/>
            <a:ext cx="1651611" cy="3600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Nuorisotoimi </a:t>
            </a:r>
          </a:p>
        </p:txBody>
      </p:sp>
      <p:sp>
        <p:nvSpPr>
          <p:cNvPr id="171" name="Suorakulmio: Pyöristetyt kulmat 109">
            <a:extLst>
              <a:ext uri="{FF2B5EF4-FFF2-40B4-BE49-F238E27FC236}">
                <a16:creationId xmlns:a16="http://schemas.microsoft.com/office/drawing/2014/main" id="{724385A5-73B6-4670-9179-4269E1011048}"/>
              </a:ext>
            </a:extLst>
          </p:cNvPr>
          <p:cNvSpPr/>
          <p:nvPr/>
        </p:nvSpPr>
        <p:spPr>
          <a:xfrm>
            <a:off x="8135219" y="1971585"/>
            <a:ext cx="1530890" cy="204107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33" b="0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Kunnan </a:t>
            </a:r>
            <a:r>
              <a:rPr kumimoji="0" lang="fi-FI" sz="1333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HYTE-ryhmä</a:t>
            </a:r>
            <a:endParaRPr kumimoji="0" lang="fi-FI" sz="1333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2" name="Suorakulmio: Pyöristetyt kulmat 109">
            <a:extLst>
              <a:ext uri="{FF2B5EF4-FFF2-40B4-BE49-F238E27FC236}">
                <a16:creationId xmlns:a16="http://schemas.microsoft.com/office/drawing/2014/main" id="{724385A5-73B6-4670-9179-4269E1011048}"/>
              </a:ext>
            </a:extLst>
          </p:cNvPr>
          <p:cNvSpPr/>
          <p:nvPr/>
        </p:nvSpPr>
        <p:spPr>
          <a:xfrm>
            <a:off x="6433200" y="1979125"/>
            <a:ext cx="1404000" cy="807439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Ehkäisevän mielenterveys- ja päihdetyön koordinaattori</a:t>
            </a:r>
            <a:endParaRPr kumimoji="0" lang="fi-FI" sz="1333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3" name="Suorakulmio: Pyöristetyt kulmat 109">
            <a:extLst>
              <a:ext uri="{FF2B5EF4-FFF2-40B4-BE49-F238E27FC236}">
                <a16:creationId xmlns:a16="http://schemas.microsoft.com/office/drawing/2014/main" id="{724385A5-73B6-4670-9179-4269E1011048}"/>
              </a:ext>
            </a:extLst>
          </p:cNvPr>
          <p:cNvSpPr/>
          <p:nvPr/>
        </p:nvSpPr>
        <p:spPr>
          <a:xfrm>
            <a:off x="6433990" y="3071752"/>
            <a:ext cx="1404000" cy="797761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Kunnan HYTE- </a:t>
            </a:r>
            <a:r>
              <a:rPr kumimoji="0" lang="fi-FI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 </a:t>
            </a: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järjestö- </a:t>
            </a:r>
            <a:r>
              <a:rPr kumimoji="0" lang="fi-FI" sz="1333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koordinaattori(t</a:t>
            </a:r>
            <a:r>
              <a:rPr kumimoji="0" lang="fi-FI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fi-FI" sz="1333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Suorakulmio: Pyöristetyt kulmat 109">
            <a:extLst>
              <a:ext uri="{FF2B5EF4-FFF2-40B4-BE49-F238E27FC236}">
                <a16:creationId xmlns:a16="http://schemas.microsoft.com/office/drawing/2014/main" id="{724385A5-73B6-4670-9179-4269E1011048}"/>
              </a:ext>
            </a:extLst>
          </p:cNvPr>
          <p:cNvSpPr/>
          <p:nvPr/>
        </p:nvSpPr>
        <p:spPr>
          <a:xfrm>
            <a:off x="9993542" y="3639382"/>
            <a:ext cx="1651611" cy="3600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Jne</a:t>
            </a:r>
            <a:r>
              <a:rPr kumimoji="0" lang="fi-FI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  <a:endParaRPr kumimoji="0" lang="fi-FI" sz="1333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5" name="Suorakulmio: Pyöristetyt kulmat 11">
            <a:extLst>
              <a:ext uri="{FF2B5EF4-FFF2-40B4-BE49-F238E27FC236}">
                <a16:creationId xmlns:a16="http://schemas.microsoft.com/office/drawing/2014/main" id="{1F8DD279-3945-4A00-BA01-036E606C1CE0}"/>
              </a:ext>
            </a:extLst>
          </p:cNvPr>
          <p:cNvSpPr/>
          <p:nvPr/>
        </p:nvSpPr>
        <p:spPr>
          <a:xfrm>
            <a:off x="4166933" y="2898340"/>
            <a:ext cx="1836000" cy="54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HYTE-koordinaattorien verkosto</a:t>
            </a:r>
          </a:p>
        </p:txBody>
      </p:sp>
      <p:cxnSp>
        <p:nvCxnSpPr>
          <p:cNvPr id="61" name="Suora nuoliyhdysviiva 60"/>
          <p:cNvCxnSpPr/>
          <p:nvPr/>
        </p:nvCxnSpPr>
        <p:spPr>
          <a:xfrm>
            <a:off x="6023959" y="3882077"/>
            <a:ext cx="288000" cy="9348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uora nuoliyhdysviiva 67"/>
          <p:cNvCxnSpPr>
            <a:stCxn id="173" idx="3"/>
          </p:cNvCxnSpPr>
          <p:nvPr/>
        </p:nvCxnSpPr>
        <p:spPr>
          <a:xfrm>
            <a:off x="7837990" y="3470633"/>
            <a:ext cx="296439" cy="10329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uora nuoliyhdysviiva 70"/>
          <p:cNvCxnSpPr>
            <a:stCxn id="172" idx="3"/>
          </p:cNvCxnSpPr>
          <p:nvPr/>
        </p:nvCxnSpPr>
        <p:spPr>
          <a:xfrm flipV="1">
            <a:off x="7837200" y="2380823"/>
            <a:ext cx="297229" cy="2022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uora nuoliyhdysviiva 72"/>
          <p:cNvCxnSpPr>
            <a:stCxn id="166" idx="1"/>
          </p:cNvCxnSpPr>
          <p:nvPr/>
        </p:nvCxnSpPr>
        <p:spPr>
          <a:xfrm flipH="1">
            <a:off x="9646525" y="2161685"/>
            <a:ext cx="347017" cy="0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uora nuoliyhdysviiva 74"/>
          <p:cNvCxnSpPr>
            <a:stCxn id="168" idx="1"/>
          </p:cNvCxnSpPr>
          <p:nvPr/>
        </p:nvCxnSpPr>
        <p:spPr>
          <a:xfrm flipH="1">
            <a:off x="9666108" y="2579871"/>
            <a:ext cx="327434" cy="0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uora nuoliyhdysviiva 78"/>
          <p:cNvCxnSpPr>
            <a:stCxn id="169" idx="1"/>
            <a:endCxn id="171" idx="3"/>
          </p:cNvCxnSpPr>
          <p:nvPr/>
        </p:nvCxnSpPr>
        <p:spPr>
          <a:xfrm flipH="1" flipV="1">
            <a:off x="9666109" y="2992124"/>
            <a:ext cx="327433" cy="27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uora nuoliyhdysviiva 80"/>
          <p:cNvCxnSpPr>
            <a:stCxn id="170" idx="1"/>
          </p:cNvCxnSpPr>
          <p:nvPr/>
        </p:nvCxnSpPr>
        <p:spPr>
          <a:xfrm flipH="1">
            <a:off x="9666108" y="3405002"/>
            <a:ext cx="327434" cy="0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uora nuoliyhdysviiva 83"/>
          <p:cNvCxnSpPr>
            <a:stCxn id="174" idx="1"/>
          </p:cNvCxnSpPr>
          <p:nvPr/>
        </p:nvCxnSpPr>
        <p:spPr>
          <a:xfrm flipH="1">
            <a:off x="9646525" y="3819382"/>
            <a:ext cx="347017" cy="0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uora nuoliyhdysviiva 85"/>
          <p:cNvCxnSpPr>
            <a:endCxn id="12" idx="3"/>
          </p:cNvCxnSpPr>
          <p:nvPr/>
        </p:nvCxnSpPr>
        <p:spPr>
          <a:xfrm flipH="1">
            <a:off x="5999392" y="2494350"/>
            <a:ext cx="432000" cy="0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uora nuoliyhdysviiva 87"/>
          <p:cNvCxnSpPr>
            <a:stCxn id="12" idx="1"/>
          </p:cNvCxnSpPr>
          <p:nvPr/>
        </p:nvCxnSpPr>
        <p:spPr>
          <a:xfrm flipH="1" flipV="1">
            <a:off x="3836894" y="2488365"/>
            <a:ext cx="326498" cy="5985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Suorakulmio: Pyöristetyt kulmat 109">
            <a:extLst>
              <a:ext uri="{FF2B5EF4-FFF2-40B4-BE49-F238E27FC236}">
                <a16:creationId xmlns:a16="http://schemas.microsoft.com/office/drawing/2014/main" id="{724385A5-73B6-4670-9179-4269E1011048}"/>
              </a:ext>
            </a:extLst>
          </p:cNvPr>
          <p:cNvSpPr/>
          <p:nvPr/>
        </p:nvSpPr>
        <p:spPr>
          <a:xfrm>
            <a:off x="9834816" y="1694586"/>
            <a:ext cx="1969061" cy="2408512"/>
          </a:xfrm>
          <a:prstGeom prst="round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33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Tekstiruutu 103"/>
          <p:cNvSpPr txBox="1"/>
          <p:nvPr/>
        </p:nvSpPr>
        <p:spPr>
          <a:xfrm>
            <a:off x="9666108" y="1694586"/>
            <a:ext cx="2321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Kunnan hyvinvointitoimijat</a:t>
            </a:r>
            <a:endParaRPr kumimoji="0" lang="fi-FI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9" name="Suora nuoliyhdysviiva 88"/>
          <p:cNvCxnSpPr>
            <a:stCxn id="124" idx="2"/>
            <a:endCxn id="96" idx="0"/>
          </p:cNvCxnSpPr>
          <p:nvPr/>
        </p:nvCxnSpPr>
        <p:spPr>
          <a:xfrm>
            <a:off x="2124789" y="4201730"/>
            <a:ext cx="7578" cy="503131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Suorakulmio: Pyöristetyt kulmat 109">
            <a:extLst>
              <a:ext uri="{FF2B5EF4-FFF2-40B4-BE49-F238E27FC236}">
                <a16:creationId xmlns:a16="http://schemas.microsoft.com/office/drawing/2014/main" id="{724385A5-73B6-4670-9179-4269E1011048}"/>
              </a:ext>
            </a:extLst>
          </p:cNvPr>
          <p:cNvSpPr/>
          <p:nvPr/>
        </p:nvSpPr>
        <p:spPr>
          <a:xfrm>
            <a:off x="8563171" y="3639382"/>
            <a:ext cx="666000" cy="72761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LAPE-ryhmä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Suorakulmio: Pyöristetyt kulmat 109">
            <a:extLst>
              <a:ext uri="{FF2B5EF4-FFF2-40B4-BE49-F238E27FC236}">
                <a16:creationId xmlns:a16="http://schemas.microsoft.com/office/drawing/2014/main" id="{724385A5-73B6-4670-9179-4269E1011048}"/>
              </a:ext>
            </a:extLst>
          </p:cNvPr>
          <p:cNvSpPr/>
          <p:nvPr/>
        </p:nvSpPr>
        <p:spPr>
          <a:xfrm>
            <a:off x="8184693" y="2102571"/>
            <a:ext cx="684000" cy="5880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EPT-ryhmä 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2" name="Suora nuoliyhdysviiva 71"/>
          <p:cNvCxnSpPr>
            <a:stCxn id="173" idx="0"/>
            <a:endCxn id="172" idx="2"/>
          </p:cNvCxnSpPr>
          <p:nvPr/>
        </p:nvCxnSpPr>
        <p:spPr>
          <a:xfrm flipH="1" flipV="1">
            <a:off x="7135200" y="2786564"/>
            <a:ext cx="790" cy="285188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Suorakulmio: Pyöristetyt kulmat 109">
            <a:extLst>
              <a:ext uri="{FF2B5EF4-FFF2-40B4-BE49-F238E27FC236}">
                <a16:creationId xmlns:a16="http://schemas.microsoft.com/office/drawing/2014/main" id="{724385A5-73B6-4670-9179-4269E1011048}"/>
              </a:ext>
            </a:extLst>
          </p:cNvPr>
          <p:cNvSpPr/>
          <p:nvPr/>
        </p:nvSpPr>
        <p:spPr>
          <a:xfrm>
            <a:off x="8912737" y="2111626"/>
            <a:ext cx="717306" cy="57900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Muut alaryhmät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tsikko 1"/>
          <p:cNvSpPr>
            <a:spLocks noGrp="1"/>
          </p:cNvSpPr>
          <p:nvPr>
            <p:ph type="title"/>
          </p:nvPr>
        </p:nvSpPr>
        <p:spPr>
          <a:xfrm>
            <a:off x="610783" y="12669"/>
            <a:ext cx="10972800" cy="685028"/>
          </a:xfrm>
        </p:spPr>
        <p:txBody>
          <a:bodyPr>
            <a:normAutofit/>
          </a:bodyPr>
          <a:lstStyle/>
          <a:p>
            <a:r>
              <a:rPr lang="fi-FI" dirty="0" err="1" smtClean="0">
                <a:solidFill>
                  <a:schemeClr val="tx1"/>
                </a:solidFill>
              </a:rPr>
              <a:t>Pohjois</a:t>
            </a:r>
            <a:r>
              <a:rPr lang="fi-FI" dirty="0" smtClean="0">
                <a:solidFill>
                  <a:schemeClr val="tx1"/>
                </a:solidFill>
              </a:rPr>
              <a:t>-Savon HYTE-rakenne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5" name="Suorakulmio: Pyöristetyt kulmat 11">
            <a:extLst>
              <a:ext uri="{FF2B5EF4-FFF2-40B4-BE49-F238E27FC236}">
                <a16:creationId xmlns:a16="http://schemas.microsoft.com/office/drawing/2014/main" id="{1F8DD279-3945-4A00-BA01-036E606C1CE0}"/>
              </a:ext>
            </a:extLst>
          </p:cNvPr>
          <p:cNvSpPr/>
          <p:nvPr/>
        </p:nvSpPr>
        <p:spPr>
          <a:xfrm>
            <a:off x="4170969" y="3532414"/>
            <a:ext cx="1836000" cy="54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Teemaverkostot</a:t>
            </a:r>
            <a:endParaRPr kumimoji="0" lang="fi-FI" sz="1333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1" name="Suora nuoliyhdysviiva 90"/>
          <p:cNvCxnSpPr/>
          <p:nvPr/>
        </p:nvCxnSpPr>
        <p:spPr>
          <a:xfrm flipH="1" flipV="1">
            <a:off x="3856907" y="3163306"/>
            <a:ext cx="326498" cy="5985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uora nuoliyhdysviiva 91"/>
          <p:cNvCxnSpPr/>
          <p:nvPr/>
        </p:nvCxnSpPr>
        <p:spPr>
          <a:xfrm flipH="1" flipV="1">
            <a:off x="3844471" y="3796986"/>
            <a:ext cx="326498" cy="5985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uora nuoliyhdysviiva 92"/>
          <p:cNvCxnSpPr/>
          <p:nvPr/>
        </p:nvCxnSpPr>
        <p:spPr>
          <a:xfrm flipH="1">
            <a:off x="5999392" y="3236966"/>
            <a:ext cx="432000" cy="0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Suorakulmio: Pyöristetyt kulmat 3">
            <a:extLst>
              <a:ext uri="{FF2B5EF4-FFF2-40B4-BE49-F238E27FC236}">
                <a16:creationId xmlns:a16="http://schemas.microsoft.com/office/drawing/2014/main" id="{25DA3312-367C-4857-BAAD-166CEC3860DB}"/>
              </a:ext>
            </a:extLst>
          </p:cNvPr>
          <p:cNvSpPr/>
          <p:nvPr/>
        </p:nvSpPr>
        <p:spPr>
          <a:xfrm>
            <a:off x="420262" y="4704861"/>
            <a:ext cx="3424209" cy="488143"/>
          </a:xfrm>
          <a:prstGeom prst="roundRect">
            <a:avLst/>
          </a:prstGeom>
          <a:solidFill>
            <a:srgbClr val="FF66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Sairaanhoitopiirin terveydenedistämisryhmä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Suorakulmio: Pyöristetyt kulmat 3">
            <a:extLst>
              <a:ext uri="{FF2B5EF4-FFF2-40B4-BE49-F238E27FC236}">
                <a16:creationId xmlns:a16="http://schemas.microsoft.com/office/drawing/2014/main" id="{25DA3312-367C-4857-BAAD-166CEC3860DB}"/>
              </a:ext>
            </a:extLst>
          </p:cNvPr>
          <p:cNvSpPr/>
          <p:nvPr/>
        </p:nvSpPr>
        <p:spPr>
          <a:xfrm>
            <a:off x="428003" y="5573709"/>
            <a:ext cx="3418395" cy="488143"/>
          </a:xfrm>
          <a:prstGeom prst="roundRect">
            <a:avLst/>
          </a:prstGeom>
          <a:solidFill>
            <a:srgbClr val="FF66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Sairaanhoitopiirin palvelutuotanto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0" name="Suora nuoliyhdysviiva 99"/>
          <p:cNvCxnSpPr>
            <a:stCxn id="4" idx="0"/>
          </p:cNvCxnSpPr>
          <p:nvPr/>
        </p:nvCxnSpPr>
        <p:spPr>
          <a:xfrm flipV="1">
            <a:off x="9306801" y="3999382"/>
            <a:ext cx="7865" cy="1450396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kstiruutu 100"/>
          <p:cNvSpPr txBox="1"/>
          <p:nvPr/>
        </p:nvSpPr>
        <p:spPr>
          <a:xfrm rot="5400000">
            <a:off x="8879210" y="4732381"/>
            <a:ext cx="12057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Alueellinen edustus</a:t>
            </a:r>
          </a:p>
        </p:txBody>
      </p:sp>
      <p:sp>
        <p:nvSpPr>
          <p:cNvPr id="102" name="Tekstiruutu 101"/>
          <p:cNvSpPr txBox="1"/>
          <p:nvPr/>
        </p:nvSpPr>
        <p:spPr>
          <a:xfrm rot="1895058">
            <a:off x="9461634" y="4340558"/>
            <a:ext cx="12057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Alueellinen edustus</a:t>
            </a:r>
          </a:p>
        </p:txBody>
      </p:sp>
      <p:sp>
        <p:nvSpPr>
          <p:cNvPr id="103" name="Ellipsi 102"/>
          <p:cNvSpPr/>
          <p:nvPr/>
        </p:nvSpPr>
        <p:spPr>
          <a:xfrm>
            <a:off x="6283541" y="4712445"/>
            <a:ext cx="2304655" cy="689753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5" name="Suora nuoliyhdysviiva 104"/>
          <p:cNvCxnSpPr/>
          <p:nvPr/>
        </p:nvCxnSpPr>
        <p:spPr>
          <a:xfrm flipV="1">
            <a:off x="6745069" y="4654312"/>
            <a:ext cx="0" cy="265406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uora nuoliyhdysviiva 105"/>
          <p:cNvCxnSpPr/>
          <p:nvPr/>
        </p:nvCxnSpPr>
        <p:spPr>
          <a:xfrm flipV="1">
            <a:off x="7435868" y="4642329"/>
            <a:ext cx="0" cy="277390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uora nuoliyhdysviiva 106"/>
          <p:cNvCxnSpPr/>
          <p:nvPr/>
        </p:nvCxnSpPr>
        <p:spPr>
          <a:xfrm flipH="1" flipV="1">
            <a:off x="8122002" y="4663200"/>
            <a:ext cx="6882" cy="265406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Suorakulmio: Pyöristetyt kulmat 3">
            <a:extLst>
              <a:ext uri="{FF2B5EF4-FFF2-40B4-BE49-F238E27FC236}">
                <a16:creationId xmlns:a16="http://schemas.microsoft.com/office/drawing/2014/main" id="{25DA3312-367C-4857-BAAD-166CEC3860DB}"/>
              </a:ext>
            </a:extLst>
          </p:cNvPr>
          <p:cNvSpPr/>
          <p:nvPr/>
        </p:nvSpPr>
        <p:spPr>
          <a:xfrm>
            <a:off x="6423197" y="4272033"/>
            <a:ext cx="2029686" cy="3702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Kunnassa toimiva järjestöfoorumi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Suorakulmio: Pyöristetyt kulmat 3">
            <a:extLst>
              <a:ext uri="{FF2B5EF4-FFF2-40B4-BE49-F238E27FC236}">
                <a16:creationId xmlns:a16="http://schemas.microsoft.com/office/drawing/2014/main" id="{25DA3312-367C-4857-BAAD-166CEC3860DB}"/>
              </a:ext>
            </a:extLst>
          </p:cNvPr>
          <p:cNvSpPr/>
          <p:nvPr/>
        </p:nvSpPr>
        <p:spPr>
          <a:xfrm>
            <a:off x="6423197" y="4937494"/>
            <a:ext cx="648000" cy="23637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Järjestö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1" name="Suorakulmio: Pyöristetyt kulmat 3">
            <a:extLst>
              <a:ext uri="{FF2B5EF4-FFF2-40B4-BE49-F238E27FC236}">
                <a16:creationId xmlns:a16="http://schemas.microsoft.com/office/drawing/2014/main" id="{25DA3312-367C-4857-BAAD-166CEC3860DB}"/>
              </a:ext>
            </a:extLst>
          </p:cNvPr>
          <p:cNvSpPr/>
          <p:nvPr/>
        </p:nvSpPr>
        <p:spPr>
          <a:xfrm>
            <a:off x="7111868" y="4937494"/>
            <a:ext cx="648000" cy="23637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Järjestö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3" name="Suorakulmio: Pyöristetyt kulmat 3">
            <a:extLst>
              <a:ext uri="{FF2B5EF4-FFF2-40B4-BE49-F238E27FC236}">
                <a16:creationId xmlns:a16="http://schemas.microsoft.com/office/drawing/2014/main" id="{25DA3312-367C-4857-BAAD-166CEC3860DB}"/>
              </a:ext>
            </a:extLst>
          </p:cNvPr>
          <p:cNvSpPr/>
          <p:nvPr/>
        </p:nvSpPr>
        <p:spPr>
          <a:xfrm>
            <a:off x="7804884" y="4937494"/>
            <a:ext cx="648000" cy="23637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Järjestö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14" name="Suora nuoliyhdysviiva 113"/>
          <p:cNvCxnSpPr>
            <a:stCxn id="173" idx="2"/>
          </p:cNvCxnSpPr>
          <p:nvPr/>
        </p:nvCxnSpPr>
        <p:spPr>
          <a:xfrm flipH="1">
            <a:off x="7135200" y="3869513"/>
            <a:ext cx="790" cy="402520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Suorakulmio: Pyöristetyt kulmat 11">
            <a:extLst>
              <a:ext uri="{FF2B5EF4-FFF2-40B4-BE49-F238E27FC236}">
                <a16:creationId xmlns:a16="http://schemas.microsoft.com/office/drawing/2014/main" id="{1F8DD279-3945-4A00-BA01-036E606C1CE0}"/>
              </a:ext>
            </a:extLst>
          </p:cNvPr>
          <p:cNvSpPr/>
          <p:nvPr/>
        </p:nvSpPr>
        <p:spPr>
          <a:xfrm>
            <a:off x="4163392" y="4277181"/>
            <a:ext cx="1836000" cy="36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Maakunnan järjestöneuvosto</a:t>
            </a:r>
            <a:endParaRPr kumimoji="0" lang="fi-FI" sz="1333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Suorakulmio: Pyöristetyt kulmat 11">
            <a:extLst>
              <a:ext uri="{FF2B5EF4-FFF2-40B4-BE49-F238E27FC236}">
                <a16:creationId xmlns:a16="http://schemas.microsoft.com/office/drawing/2014/main" id="{1F8DD279-3945-4A00-BA01-036E606C1CE0}"/>
              </a:ext>
            </a:extLst>
          </p:cNvPr>
          <p:cNvSpPr/>
          <p:nvPr/>
        </p:nvSpPr>
        <p:spPr>
          <a:xfrm>
            <a:off x="4161261" y="4825547"/>
            <a:ext cx="1838131" cy="4573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Maakunnan järjestöfoorumi </a:t>
            </a:r>
            <a:endParaRPr kumimoji="0" lang="fi-FI" sz="1333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9" name="Suora nuoliyhdysviiva 118"/>
          <p:cNvCxnSpPr>
            <a:stCxn id="116" idx="0"/>
            <a:endCxn id="115" idx="2"/>
          </p:cNvCxnSpPr>
          <p:nvPr/>
        </p:nvCxnSpPr>
        <p:spPr>
          <a:xfrm flipV="1">
            <a:off x="5080327" y="4637181"/>
            <a:ext cx="1065" cy="188366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uora nuoliyhdysviiva 119"/>
          <p:cNvCxnSpPr>
            <a:endCxn id="115" idx="3"/>
          </p:cNvCxnSpPr>
          <p:nvPr/>
        </p:nvCxnSpPr>
        <p:spPr>
          <a:xfrm flipH="1">
            <a:off x="5999392" y="4457181"/>
            <a:ext cx="423806" cy="0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uora nuoliyhdysviiva 120"/>
          <p:cNvCxnSpPr>
            <a:endCxn id="116" idx="3"/>
          </p:cNvCxnSpPr>
          <p:nvPr/>
        </p:nvCxnSpPr>
        <p:spPr>
          <a:xfrm flipH="1" flipV="1">
            <a:off x="5999392" y="5054242"/>
            <a:ext cx="284150" cy="3080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uora nuoliyhdysviiva 121"/>
          <p:cNvCxnSpPr>
            <a:endCxn id="115" idx="1"/>
          </p:cNvCxnSpPr>
          <p:nvPr/>
        </p:nvCxnSpPr>
        <p:spPr>
          <a:xfrm>
            <a:off x="3730028" y="4072414"/>
            <a:ext cx="433364" cy="384767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uora nuoliyhdysviiva 122"/>
          <p:cNvCxnSpPr>
            <a:stCxn id="116" idx="1"/>
          </p:cNvCxnSpPr>
          <p:nvPr/>
        </p:nvCxnSpPr>
        <p:spPr>
          <a:xfrm flipH="1" flipV="1">
            <a:off x="3640223" y="4140913"/>
            <a:ext cx="521038" cy="913329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uora nuoliyhdysviiva 124"/>
          <p:cNvCxnSpPr>
            <a:stCxn id="96" idx="2"/>
          </p:cNvCxnSpPr>
          <p:nvPr/>
        </p:nvCxnSpPr>
        <p:spPr>
          <a:xfrm flipH="1">
            <a:off x="2132366" y="5193004"/>
            <a:ext cx="1" cy="380705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uora nuoliyhdysviiva 81"/>
          <p:cNvCxnSpPr>
            <a:stCxn id="83" idx="0"/>
          </p:cNvCxnSpPr>
          <p:nvPr/>
        </p:nvCxnSpPr>
        <p:spPr>
          <a:xfrm flipH="1" flipV="1">
            <a:off x="9543507" y="4006003"/>
            <a:ext cx="1273887" cy="783100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Suorakulmio: Pyöristetyt kulmat 3">
            <a:extLst>
              <a:ext uri="{FF2B5EF4-FFF2-40B4-BE49-F238E27FC236}">
                <a16:creationId xmlns:a16="http://schemas.microsoft.com/office/drawing/2014/main" id="{25DA3312-367C-4857-BAAD-166CEC3860DB}"/>
              </a:ext>
            </a:extLst>
          </p:cNvPr>
          <p:cNvSpPr/>
          <p:nvPr/>
        </p:nvSpPr>
        <p:spPr>
          <a:xfrm>
            <a:off x="9989635" y="4789103"/>
            <a:ext cx="1655518" cy="684015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Mahdollinen perustason SOTE-kuntayhtymä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77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Sote</a:t>
            </a:r>
            <a:r>
              <a:rPr lang="fi-FI" dirty="0"/>
              <a:t>-järjestämislaki 7 </a:t>
            </a:r>
            <a:r>
              <a:rPr lang="fi-FI" dirty="0" smtClean="0"/>
              <a:t>§: </a:t>
            </a:r>
            <a:r>
              <a:rPr lang="fi-FI" dirty="0"/>
              <a:t>Hyvinvoinnin ja terveyden edistäminen hyvinvointialueella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1E4DE-9E8A-4812-9F6C-6CFD8552A49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24.10.2021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53B8F-F37B-4582-A0C4-48C9C6EA476F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sz="1900" dirty="0" smtClean="0"/>
              <a:t>Hyvinvointialueen </a:t>
            </a:r>
            <a:r>
              <a:rPr lang="fi-FI" sz="1900" dirty="0"/>
              <a:t>on </a:t>
            </a:r>
            <a:r>
              <a:rPr lang="fi-FI" sz="1900" b="1" dirty="0"/>
              <a:t>edistettävä asukkaidensa hyvinvointia ja terveyttä</a:t>
            </a:r>
            <a:r>
              <a:rPr lang="fi-FI" sz="1900" dirty="0"/>
              <a:t>. Hyvinvointialueella on ensisijainen vastuu hyvinvoinnin ja terveyden edistämisestä siltä osin, kun tämä tehtävä kytkeytyy hyvinvointialueen muihin lakisääteisiin tehtäviin. </a:t>
            </a:r>
            <a:endParaRPr lang="fi-FI" sz="1900" dirty="0" smtClean="0"/>
          </a:p>
          <a:p>
            <a:r>
              <a:rPr lang="fi-FI" sz="1900" dirty="0" smtClean="0"/>
              <a:t>Hyvinvointialueen </a:t>
            </a:r>
            <a:r>
              <a:rPr lang="fi-FI" sz="1900" dirty="0"/>
              <a:t>on </a:t>
            </a:r>
            <a:r>
              <a:rPr lang="fi-FI" sz="1900" b="1" dirty="0"/>
              <a:t>strategisessa suunnittelussaan </a:t>
            </a:r>
            <a:r>
              <a:rPr lang="fi-FI" sz="1900" dirty="0"/>
              <a:t>asetettava hyvinvoinnin ja terveyden edistämiselle </a:t>
            </a:r>
            <a:r>
              <a:rPr lang="fi-FI" sz="1900" b="1" dirty="0"/>
              <a:t>tavoitteet </a:t>
            </a:r>
            <a:r>
              <a:rPr lang="fi-FI" sz="1900" dirty="0"/>
              <a:t>ja määriteltävä tavoitteita tukevat </a:t>
            </a:r>
            <a:r>
              <a:rPr lang="fi-FI" sz="1900" b="1" dirty="0"/>
              <a:t>toimenpiteet</a:t>
            </a:r>
            <a:r>
              <a:rPr lang="fi-FI" sz="1900" dirty="0"/>
              <a:t>. Sen on arvioitava ennakkoon ja otettava huomioon päätöstensä vaikutukset ihmisten hyvinvointiin ja terveyteen väestöryhmittäin. </a:t>
            </a:r>
            <a:endParaRPr lang="fi-FI" sz="1900" dirty="0" smtClean="0"/>
          </a:p>
          <a:p>
            <a:r>
              <a:rPr lang="fi-FI" sz="1900" dirty="0" smtClean="0"/>
              <a:t>Hyvinvointialueen </a:t>
            </a:r>
            <a:r>
              <a:rPr lang="fi-FI" sz="1900" dirty="0"/>
              <a:t>on </a:t>
            </a:r>
            <a:r>
              <a:rPr lang="fi-FI" sz="1900" b="1" dirty="0"/>
              <a:t>nimettävä hyvinvoinnin ja terveyden edistämisen vastuutaho</a:t>
            </a:r>
            <a:r>
              <a:rPr lang="fi-FI" sz="1900" dirty="0"/>
              <a:t>. </a:t>
            </a:r>
            <a:endParaRPr lang="fi-FI" sz="1900" dirty="0" smtClean="0"/>
          </a:p>
          <a:p>
            <a:r>
              <a:rPr lang="fi-FI" sz="1900" dirty="0" smtClean="0"/>
              <a:t>Hyvinvointialueen - - - on </a:t>
            </a:r>
            <a:r>
              <a:rPr lang="fi-FI" sz="1900" b="1" dirty="0"/>
              <a:t>raportoitava</a:t>
            </a:r>
            <a:r>
              <a:rPr lang="fi-FI" sz="1900" dirty="0"/>
              <a:t> asukkaidensa </a:t>
            </a:r>
            <a:r>
              <a:rPr lang="fi-FI" sz="1900" dirty="0" smtClean="0"/>
              <a:t>hyvinvoinnista </a:t>
            </a:r>
            <a:r>
              <a:rPr lang="fi-FI" sz="1900" dirty="0"/>
              <a:t>ja terveydestä, niihin vaikuttavista tekijöistä sekä toteutetuista toimenpiteistä aluevaltuustolle </a:t>
            </a:r>
            <a:r>
              <a:rPr lang="fi-FI" sz="1900" b="1" dirty="0"/>
              <a:t>vuosittain</a:t>
            </a:r>
            <a:r>
              <a:rPr lang="fi-FI" sz="1900" dirty="0"/>
              <a:t>. Lisäksi </a:t>
            </a:r>
            <a:r>
              <a:rPr lang="fi-FI" sz="1900" dirty="0">
                <a:solidFill>
                  <a:srgbClr val="FF0000"/>
                </a:solidFill>
              </a:rPr>
              <a:t>hyvinvointialueen on </a:t>
            </a:r>
            <a:r>
              <a:rPr lang="fi-FI" sz="1900" b="1" dirty="0">
                <a:solidFill>
                  <a:srgbClr val="FF0000"/>
                </a:solidFill>
              </a:rPr>
              <a:t>valmisteltava</a:t>
            </a:r>
            <a:r>
              <a:rPr lang="fi-FI" sz="1900" dirty="0">
                <a:solidFill>
                  <a:srgbClr val="FF0000"/>
                </a:solidFill>
              </a:rPr>
              <a:t> valtuustolle </a:t>
            </a:r>
            <a:r>
              <a:rPr lang="fi-FI" sz="1900" b="1" dirty="0">
                <a:solidFill>
                  <a:srgbClr val="FF0000"/>
                </a:solidFill>
              </a:rPr>
              <a:t>valtuustokausittain alueellinen hyvinvointikertomus ja -suunnitelma </a:t>
            </a:r>
            <a:r>
              <a:rPr lang="fi-FI" sz="1900" dirty="0">
                <a:solidFill>
                  <a:srgbClr val="FF0000"/>
                </a:solidFill>
              </a:rPr>
              <a:t>edellä mainituista asioista. </a:t>
            </a:r>
            <a:endParaRPr lang="fi-FI" sz="1900" dirty="0" smtClean="0">
              <a:solidFill>
                <a:srgbClr val="FF0000"/>
              </a:solidFill>
            </a:endParaRPr>
          </a:p>
          <a:p>
            <a:r>
              <a:rPr lang="fi-FI" sz="1900" dirty="0" smtClean="0"/>
              <a:t>Hyvinvointialue </a:t>
            </a:r>
            <a:r>
              <a:rPr lang="fi-FI" sz="1900" dirty="0"/>
              <a:t>laatii hyvinvointikertomuksen ja -suunnitelman yhteistyössä alueen kuntien kanssa. Sen on julkaistava hyvinvointikertomus ja -suunnitelma julkisessa tietoverkossa. </a:t>
            </a:r>
            <a:endParaRPr lang="fi-FI" sz="1900" dirty="0" smtClean="0"/>
          </a:p>
        </p:txBody>
      </p:sp>
    </p:spTree>
    <p:extLst>
      <p:ext uri="{BB962C8B-B14F-4D97-AF65-F5344CB8AC3E}">
        <p14:creationId xmlns:p14="http://schemas.microsoft.com/office/powerpoint/2010/main" val="32284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683834" y="140995"/>
            <a:ext cx="9535709" cy="640695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fi-FI" sz="49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Mikä on hyvinvointikertomus ja -suunnitelma</a:t>
            </a:r>
            <a:br>
              <a:rPr lang="fi-FI" sz="49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49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Tiivis asiakirja, jonka laativat eri hallinnonalojen asiantuntijat yhdessä (myös järjestöt, </a:t>
            </a:r>
            <a:r>
              <a:rPr lang="fi-FI" sz="200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srk</a:t>
            </a:r>
            <a:r>
              <a:rPr lang="fi-FI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yritykset, kokemuksellinen tieto) ja se koostuu seuraavista osista:</a:t>
            </a:r>
            <a:r>
              <a:rPr lang="fi-FI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OSA1: ”kertomus”</a:t>
            </a:r>
            <a:r>
              <a:rPr lang="fi-FI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Tilastojen valossa yhteenveto </a:t>
            </a:r>
            <a:r>
              <a:rPr lang="fi-FI" sz="20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hyvinvoinnin nykytilasta ja siihen vaikuttavista tekijöistä</a:t>
            </a:r>
            <a:r>
              <a:rPr lang="fi-FI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painopisteiden ja tavoitteiden </a:t>
            </a:r>
            <a:r>
              <a:rPr lang="fi-FI" sz="20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arviointia</a:t>
            </a:r>
            <a:r>
              <a:rPr lang="fi-FI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 mitä </a:t>
            </a:r>
            <a:r>
              <a:rPr lang="fi-FI" sz="20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toimenpiteitä tehty</a:t>
            </a:r>
            <a:r>
              <a:rPr lang="fi-FI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fi-FI" sz="200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Laajahvk</a:t>
            </a:r>
            <a:r>
              <a:rPr lang="fi-FI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valtuustokauden ajalta tähän päivän</a:t>
            </a:r>
            <a:br>
              <a:rPr lang="fi-FI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 2: ”suunnitelma” tulevalle valtuustokaudelle</a:t>
            </a:r>
            <a:r>
              <a:rPr lang="fi-FI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Tavoitteet, toimenpiteet, vastuutahot ja resurssit sekä arviointimittarit hyvinvoinnin edistämiseksi, </a:t>
            </a:r>
            <a:r>
              <a:rPr lang="fi-FI" sz="20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hyvinvointivajeiden korjaamiseksi</a:t>
            </a:r>
            <a:r>
              <a:rPr lang="fi-FI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3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sz="13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3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sz="13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3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sz="13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 3: Valtuustohyväksyntä ja toteuttaminen</a:t>
            </a:r>
            <a:r>
              <a:rPr lang="fi-FI"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Suunnitelman hyväksyminen ja vieminen toteutukseen</a:t>
            </a:r>
          </a:p>
        </p:txBody>
      </p:sp>
      <p:sp>
        <p:nvSpPr>
          <p:cNvPr id="3" name="Nuoli oikealle 2"/>
          <p:cNvSpPr/>
          <p:nvPr/>
        </p:nvSpPr>
        <p:spPr>
          <a:xfrm rot="5400000">
            <a:off x="3892266" y="4198909"/>
            <a:ext cx="227434" cy="32913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0F0F0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uoli oikealle 5"/>
          <p:cNvSpPr/>
          <p:nvPr/>
        </p:nvSpPr>
        <p:spPr>
          <a:xfrm rot="5400000">
            <a:off x="3892267" y="5421681"/>
            <a:ext cx="227434" cy="32913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0F0F0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90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2"/>
          <p:cNvSpPr txBox="1">
            <a:spLocks noChangeArrowheads="1"/>
          </p:cNvSpPr>
          <p:nvPr/>
        </p:nvSpPr>
        <p:spPr bwMode="auto">
          <a:xfrm>
            <a:off x="1631505" y="144000"/>
            <a:ext cx="8064896" cy="700826"/>
          </a:xfrm>
          <a:prstGeom prst="rect">
            <a:avLst/>
          </a:prstGeom>
          <a:solidFill>
            <a:srgbClr val="D80017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8224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74625" algn="l"/>
              </a:tabLst>
              <a:defRPr/>
            </a:pPr>
            <a:r>
              <a:rPr lang="fi-FI" sz="2200" kern="0" noProof="0">
                <a:solidFill>
                  <a:srgbClr val="FFFFFF"/>
                </a:solidFill>
                <a:latin typeface="Arial"/>
                <a:ea typeface="Calibri"/>
                <a:cs typeface="Times New Roman"/>
              </a:rPr>
              <a:t>Hyvinvointisuunnitelman t</a:t>
            </a:r>
            <a:r>
              <a:rPr kumimoji="0" lang="fi-FI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avoitteet pohjautuvat tietoon </a:t>
            </a:r>
            <a:r>
              <a:rPr lang="fi-FI" sz="2200" kern="0">
                <a:solidFill>
                  <a:srgbClr val="FFFFFF"/>
                </a:solidFill>
                <a:latin typeface="Arial"/>
                <a:ea typeface="Calibri"/>
                <a:cs typeface="Times New Roman"/>
              </a:rPr>
              <a:t>asukkaiden</a:t>
            </a:r>
            <a:r>
              <a:rPr kumimoji="0" lang="fi-FI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 hyvinvoinnista 		</a:t>
            </a:r>
            <a:endParaRPr lang="fi-FI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5951984" y="1344228"/>
            <a:ext cx="3240361" cy="28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0F0F0F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" name="Sisällön paikkamerkki 2"/>
          <p:cNvSpPr txBox="1">
            <a:spLocks/>
          </p:cNvSpPr>
          <p:nvPr/>
        </p:nvSpPr>
        <p:spPr>
          <a:xfrm>
            <a:off x="1631506" y="908720"/>
            <a:ext cx="7927274" cy="3031827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4000"/>
              </a:lnSpc>
              <a:buNone/>
              <a:defRPr/>
            </a:pPr>
            <a:r>
              <a:rPr kumimoji="0" lang="fi-FI" sz="1300" b="1" i="0" u="none" strike="noStrike" kern="120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/>
                <a:cs typeface="Arial"/>
              </a:rPr>
              <a:t>Indikaattoritieto </a:t>
            </a:r>
            <a:r>
              <a:rPr kumimoji="0" lang="fi-FI" sz="1300" b="0" i="0" u="none" strike="noStrike" kern="120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/>
                <a:cs typeface="Arial"/>
              </a:rPr>
              <a:t>kuntalaisten hyvinvoinnista ja terveydestä saadaan</a:t>
            </a:r>
            <a:r>
              <a:rPr kumimoji="0" lang="fi-FI" sz="1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fi-FI" sz="1300" b="0" i="0" u="none" strike="noStrike" kern="120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/>
                <a:cs typeface="Arial"/>
              </a:rPr>
              <a:t>niistä tietokannoista, joista se on </a:t>
            </a: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/>
                <a:cs typeface="Arial"/>
              </a:rPr>
              <a:t>toistaiseksi mahdollista</a:t>
            </a:r>
            <a:r>
              <a:rPr lang="fi-FI" sz="1300">
                <a:solidFill>
                  <a:srgbClr val="0F0F0F"/>
                </a:solidFill>
                <a:latin typeface="Arial"/>
                <a:cs typeface="Arial"/>
              </a:rPr>
              <a:t>, mm.:</a:t>
            </a:r>
            <a:endParaRPr kumimoji="0" lang="fi-FI" sz="1300" b="0" i="0" u="none" strike="noStrike" kern="1200" cap="none" spc="0" normalizeH="0" baseline="0" noProof="0">
              <a:ln>
                <a:noFill/>
              </a:ln>
              <a:solidFill>
                <a:srgbClr val="0F0F0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00" b="1" i="0" u="none" strike="noStrike" kern="120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Sotkanet </a:t>
            </a: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www.sotkanet.fi</a:t>
            </a: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00" b="1" i="0" u="none" strike="noStrike" kern="1200" cap="none" spc="0" normalizeH="0" baseline="0" noProof="0" err="1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FinSote</a:t>
            </a:r>
            <a:r>
              <a:rPr kumimoji="0" lang="fi-FI" sz="1300" b="1" i="0" u="none" strike="noStrike" kern="120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Kansallinen terveys-, hyvinvointi- ja palvelututkimus (entinen ATH) ww.terveytemme.fi/</a:t>
            </a:r>
            <a:r>
              <a:rPr kumimoji="0" lang="fi-FI" sz="1300" b="0" i="0" u="none" strike="noStrike" kern="1200" cap="none" spc="0" normalizeH="0" baseline="0" noProof="0" err="1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ath</a:t>
            </a:r>
            <a:endParaRPr kumimoji="0" lang="fi-FI" sz="1300" b="0" i="0" u="none" strike="noStrike" kern="1200" cap="none" spc="0" normalizeH="0" baseline="0" noProof="0">
              <a:ln>
                <a:noFill/>
              </a:ln>
              <a:solidFill>
                <a:srgbClr val="0F0F0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00" b="1" i="0" u="none" strike="noStrike" kern="1200" cap="none" spc="0" normalizeH="0" baseline="0" noProof="0" err="1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FinLapset</a:t>
            </a:r>
            <a:r>
              <a:rPr kumimoji="0" lang="fi-FI" sz="1300" b="1" i="0" u="none" strike="noStrike" kern="120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Lasten, nuorten ja perheiden terveys ja hyvinvointi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Kouluterveyskysely</a:t>
            </a: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http://www.thl.fi/fi/tutkimus-ja-asiantuntijatyo/vaestotutkimukset/kouluterveyskysely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Tea-viisari</a:t>
            </a: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https://www.thl.fi/fi/web/terveyden-edistaminen/johtaminen/tyokaluja/teaviisari</a:t>
            </a:r>
            <a:endParaRPr kumimoji="0" lang="fi-FI" sz="1300" b="0" i="0" u="none" strike="noStrike" kern="1200" cap="none" spc="0" normalizeH="0" baseline="0" noProof="0">
              <a:ln>
                <a:noFill/>
              </a:ln>
              <a:solidFill>
                <a:srgbClr val="0F0F0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2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Esim. </a:t>
            </a:r>
            <a:r>
              <a:rPr kumimoji="0" lang="fi-FI" sz="1200" b="0" i="0" u="none" strike="noStrike" kern="1200" cap="none" spc="0" normalizeH="0" baseline="0" noProof="0" err="1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TEAkulttuuri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tulokset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Kunnan /maakunnan omat indikaattorit ja tilastot – esim. nykytila.fi</a:t>
            </a:r>
          </a:p>
          <a:p>
            <a:pPr marL="171450" lvl="1" indent="-171450">
              <a:buFont typeface="Arial" panose="020B0604020202020204" pitchFamily="34" charset="0"/>
              <a:buChar char="•"/>
              <a:defRPr/>
            </a:pPr>
            <a:r>
              <a:rPr kumimoji="0" lang="fi-FI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Poliisin tilastot</a:t>
            </a:r>
            <a:r>
              <a:rPr lang="fi-FI" sz="1300" b="1">
                <a:solidFill>
                  <a:srgbClr val="000000"/>
                </a:solidFill>
                <a:latin typeface="Arial"/>
                <a:cs typeface="Arial"/>
              </a:rPr>
              <a:t>, Onnettomuusinstituutti OTI, </a:t>
            </a:r>
            <a:endParaRPr lang="fi-FI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  <a:defRPr/>
            </a:pPr>
            <a:r>
              <a:rPr kumimoji="0" lang="fi-FI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Lasten ja nuorten ylipaino ja lihavuus</a:t>
            </a:r>
            <a:r>
              <a:rPr lang="fi-FI" sz="13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i-FI" sz="1300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fi-FI" sz="1300" dirty="0">
                <a:latin typeface="Arial"/>
                <a:ea typeface="+mn-lt"/>
                <a:cs typeface="+mn-lt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FinLapset-rekisteriseuranta - Terveytemme - THL</a:t>
            </a:r>
            <a:r>
              <a:rPr lang="fi-FI" sz="130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fi-FI" sz="13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00" b="1" i="0" u="none" strike="noStrike" kern="120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Laadulliset </a:t>
            </a: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kyselyt</a:t>
            </a:r>
            <a:r>
              <a:rPr kumimoji="0" lang="fi-FI" sz="1300" b="1" i="0" u="none" strike="noStrike" kern="120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 asiakaspalautteet – mm. kokemuksellinen hyvinvointikysely</a:t>
            </a:r>
          </a:p>
        </p:txBody>
      </p:sp>
      <p:sp>
        <p:nvSpPr>
          <p:cNvPr id="11" name="Tekstiruutu 3"/>
          <p:cNvSpPr txBox="1"/>
          <p:nvPr/>
        </p:nvSpPr>
        <p:spPr>
          <a:xfrm>
            <a:off x="5541343" y="4084563"/>
            <a:ext cx="1993776" cy="2554545"/>
          </a:xfrm>
          <a:prstGeom prst="rect">
            <a:avLst/>
          </a:prstGeom>
          <a:noFill/>
          <a:ln w="28575">
            <a:solidFill>
              <a:srgbClr val="B0173E"/>
            </a:solidFill>
          </a:ln>
        </p:spPr>
        <p:txBody>
          <a:bodyPr wrap="square" rtlCol="0">
            <a:spAutoFit/>
          </a:bodyPr>
          <a:lstStyle>
            <a:defPPr>
              <a:defRPr lang="fi-FI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err="1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Pohjois</a:t>
            </a: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-Savon vertailumaakunnat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0" normalizeH="0" baseline="0" noProof="0">
              <a:ln>
                <a:noFill/>
              </a:ln>
              <a:solidFill>
                <a:srgbClr val="0F0F0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Etelä-Savo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Keski-Suomi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Pirkanmaa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600" b="1" i="0" u="none" strike="noStrike" kern="1200" cap="none" spc="0" normalizeH="0" baseline="0" noProof="0" err="1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Pohjois</a:t>
            </a: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-Pohjanmaa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600" b="1" i="0" u="none" strike="noStrike" kern="1200" cap="none" spc="0" normalizeH="0" baseline="0" noProof="0" err="1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Pohjois</a:t>
            </a: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-Karjala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Koko maa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853" y="4397681"/>
            <a:ext cx="2261226" cy="24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1765388" y="4259635"/>
            <a:ext cx="32875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Hyvinvoinnin tilan kuvaus eli koottu indikaattoritieto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-&gt; mikä hyvää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-&gt; </a:t>
            </a: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mikä kehitettävää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-&gt; </a:t>
            </a: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painopisteet</a:t>
            </a:r>
            <a:r>
              <a:rPr kumimoji="0" lang="fi-FI" sz="2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ja 	</a:t>
            </a: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tavoitteet 	seuraavalle</a:t>
            </a:r>
            <a:r>
              <a:rPr kumimoji="0" lang="fi-FI" sz="2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	</a:t>
            </a: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valtuustokaudelle</a:t>
            </a:r>
          </a:p>
        </p:txBody>
      </p:sp>
      <p:sp>
        <p:nvSpPr>
          <p:cNvPr id="5" name="Alanuoli 4"/>
          <p:cNvSpPr/>
          <p:nvPr/>
        </p:nvSpPr>
        <p:spPr>
          <a:xfrm>
            <a:off x="2722479" y="4004441"/>
            <a:ext cx="178376" cy="393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810" y="764704"/>
            <a:ext cx="2375022" cy="4242018"/>
          </a:xfrm>
          <a:prstGeom prst="rect">
            <a:avLst/>
          </a:prstGeom>
        </p:spPr>
      </p:pic>
      <p:sp>
        <p:nvSpPr>
          <p:cNvPr id="10" name="Suorakulmio 9"/>
          <p:cNvSpPr/>
          <p:nvPr/>
        </p:nvSpPr>
        <p:spPr>
          <a:xfrm>
            <a:off x="10116180" y="6289159"/>
            <a:ext cx="1478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CF95473-7271-43C3-BA3A-90E0154EEEDE}" type="datetime1">
              <a:rPr lang="fi-FI">
                <a:solidFill>
                  <a:srgbClr val="9A5315"/>
                </a:solidFill>
              </a:rPr>
              <a:pPr/>
              <a:t>24.10.2021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381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159680" y="6389132"/>
            <a:ext cx="2844800" cy="365125"/>
          </a:xfrm>
        </p:spPr>
        <p:txBody>
          <a:bodyPr/>
          <a:lstStyle/>
          <a:p>
            <a:r>
              <a:rPr lang="fi-FI"/>
              <a:t>27.4.2021 sade.rytkonen@kuh.fi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283779" y="332656"/>
            <a:ext cx="11611304" cy="62115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i-FI"/>
              <a:t>Työikäiset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3"/>
          </p:nvPr>
        </p:nvSpPr>
        <p:spPr>
          <a:xfrm>
            <a:off x="283779" y="1082664"/>
            <a:ext cx="2020145" cy="56388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Kokee elämänlaatunsa hyväksi 57,5%, erityisesti keskitason koulutuksen omaavien parissa 63,1%. </a:t>
            </a:r>
            <a:r>
              <a:rPr lang="fi-FI" sz="2100"/>
              <a:t>(Sotkanet 2019)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Itsensä yksinäiseksi kokevia 20-64v on 8,1%, vähiten. </a:t>
            </a:r>
            <a:r>
              <a:rPr lang="fi-FI" sz="2500"/>
              <a:t>(Sotkanet 2018).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Psyykkisesti merkittävästi kuormittuneita työikäisiä on toiseksi vähiten 11,6%, erityisesti matalan koulutuksen omaavat 12,3% </a:t>
            </a:r>
            <a:r>
              <a:rPr lang="fi-FI" sz="2500"/>
              <a:t>(Sotkanet 2018). 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Työkykynsä heikentyneeksi arvioivia on keskitason</a:t>
            </a:r>
          </a:p>
          <a:p>
            <a:pPr marL="0" indent="0">
              <a:buNone/>
            </a:pPr>
            <a:r>
              <a:rPr lang="fi-FI"/>
              <a:t>koulutettujen parissa 24,1%. Mikä on vähän suhteessa vertailualueisiin </a:t>
            </a:r>
            <a:r>
              <a:rPr lang="fi-FI" sz="2500"/>
              <a:t>(Sotkanet 2018). </a:t>
            </a:r>
          </a:p>
          <a:p>
            <a:pPr marL="0" indent="0">
              <a:buNone/>
            </a:pPr>
            <a:endParaRPr lang="fi-FI" sz="2500"/>
          </a:p>
          <a:p>
            <a:pPr marL="0" indent="0">
              <a:buNone/>
            </a:pPr>
            <a:r>
              <a:rPr lang="fi-FI"/>
              <a:t>Yhä harvempi 3,0% 55-64v,  kokee saavansa riittämättömästi apua arkipäivän askareissa </a:t>
            </a:r>
            <a:r>
              <a:rPr lang="fi-FI" sz="2500"/>
              <a:t>(</a:t>
            </a:r>
            <a:r>
              <a:rPr lang="fi-FI" sz="2500" err="1"/>
              <a:t>FinSote</a:t>
            </a:r>
            <a:r>
              <a:rPr lang="fi-FI" sz="2500"/>
              <a:t> 2018).</a:t>
            </a:r>
          </a:p>
          <a:p>
            <a:pPr marL="0" indent="0">
              <a:buNone/>
            </a:pPr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3194824" y="1059303"/>
            <a:ext cx="22068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/>
              <a:t>Vapaa-ajan liikuntaa harrastamattomia </a:t>
            </a:r>
            <a:r>
              <a:rPr lang="fi-FI" sz="1400"/>
              <a:t>20-64-v 19,9%, erityisesti matalan koulutustason omaavia                    </a:t>
            </a:r>
            <a:br>
              <a:rPr lang="fi-FI" sz="1400"/>
            </a:br>
            <a:r>
              <a:rPr lang="fi-FI" sz="1400"/>
              <a:t>                         </a:t>
            </a:r>
            <a:r>
              <a:rPr lang="fi-FI" sz="1000"/>
              <a:t>(Sotkanet 2018)</a:t>
            </a: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526" y="1102523"/>
            <a:ext cx="705826" cy="661712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166" y="1982512"/>
            <a:ext cx="587062" cy="457409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2500658" y="2013410"/>
            <a:ext cx="16638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/>
              <a:t>22 %                   17,5 %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2862068" y="2781462"/>
            <a:ext cx="210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/>
              <a:t>Päivittäin tupakoivia 20-64v </a:t>
            </a:r>
            <a:r>
              <a:rPr lang="fi-FI" sz="1400"/>
              <a:t>15,3%. </a:t>
            </a:r>
            <a:r>
              <a:rPr lang="fi-FI" sz="1000"/>
              <a:t>(Sotkanet 2018)</a:t>
            </a:r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26103" y="2922759"/>
            <a:ext cx="660323" cy="330162"/>
          </a:xfrm>
          <a:prstGeom prst="rect">
            <a:avLst/>
          </a:prstGeom>
        </p:spPr>
      </p:pic>
      <p:cxnSp>
        <p:nvCxnSpPr>
          <p:cNvPr id="13" name="Suora yhdysviiva 12"/>
          <p:cNvCxnSpPr/>
          <p:nvPr/>
        </p:nvCxnSpPr>
        <p:spPr>
          <a:xfrm flipV="1">
            <a:off x="5401629" y="1102523"/>
            <a:ext cx="1" cy="95466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/>
        </p:nvCxnSpPr>
        <p:spPr>
          <a:xfrm flipH="1">
            <a:off x="2601246" y="2616561"/>
            <a:ext cx="1218279" cy="23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iruutu 17"/>
          <p:cNvSpPr txBox="1"/>
          <p:nvPr/>
        </p:nvSpPr>
        <p:spPr>
          <a:xfrm>
            <a:off x="2500658" y="3580519"/>
            <a:ext cx="17665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/>
              <a:t>Alkoholijuomien myynti asukasta</a:t>
            </a:r>
            <a:r>
              <a:rPr lang="fi-FI" sz="1400"/>
              <a:t> kohden 100% alkoholina 7,5 l, eniten, kasvussa </a:t>
            </a:r>
            <a:r>
              <a:rPr lang="fi-FI" sz="1000"/>
              <a:t>(Sotkanet 2020). </a:t>
            </a:r>
          </a:p>
        </p:txBody>
      </p:sp>
      <p:cxnSp>
        <p:nvCxnSpPr>
          <p:cNvPr id="21" name="Suora yhdysviiva 20"/>
          <p:cNvCxnSpPr/>
          <p:nvPr/>
        </p:nvCxnSpPr>
        <p:spPr>
          <a:xfrm flipH="1" flipV="1">
            <a:off x="4825821" y="2463338"/>
            <a:ext cx="8386" cy="7260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/>
        </p:nvCxnSpPr>
        <p:spPr>
          <a:xfrm flipV="1">
            <a:off x="2500658" y="3619412"/>
            <a:ext cx="1" cy="95466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iruutu 22"/>
          <p:cNvSpPr txBox="1"/>
          <p:nvPr/>
        </p:nvSpPr>
        <p:spPr>
          <a:xfrm>
            <a:off x="2472397" y="5313103"/>
            <a:ext cx="21028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/>
              <a:t>Matalan koulutustason omaavat syövät </a:t>
            </a:r>
            <a:r>
              <a:rPr lang="fi-FI" sz="1400" b="1"/>
              <a:t>ravitsemussuositusten mukaisesti </a:t>
            </a:r>
            <a:r>
              <a:rPr lang="fi-FI" sz="1400"/>
              <a:t>23%, joka on huonoiten (23%) </a:t>
            </a:r>
            <a:r>
              <a:rPr lang="fi-FI" sz="1000"/>
              <a:t>(</a:t>
            </a:r>
            <a:r>
              <a:rPr lang="fi-FI" sz="1000" err="1"/>
              <a:t>FinSote</a:t>
            </a:r>
            <a:r>
              <a:rPr lang="fi-FI" sz="1000"/>
              <a:t> 2018)</a:t>
            </a:r>
            <a:endParaRPr lang="fi-FI" sz="1400"/>
          </a:p>
        </p:txBody>
      </p:sp>
      <p:pic>
        <p:nvPicPr>
          <p:cNvPr id="24" name="Kuva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35" y="4885737"/>
            <a:ext cx="572870" cy="419806"/>
          </a:xfrm>
          <a:prstGeom prst="rect">
            <a:avLst/>
          </a:prstGeom>
        </p:spPr>
      </p:pic>
      <p:cxnSp>
        <p:nvCxnSpPr>
          <p:cNvPr id="25" name="Suora yhdysviiva 24"/>
          <p:cNvCxnSpPr/>
          <p:nvPr/>
        </p:nvCxnSpPr>
        <p:spPr>
          <a:xfrm flipV="1">
            <a:off x="2441908" y="5357790"/>
            <a:ext cx="1" cy="95466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iruutu 25"/>
          <p:cNvSpPr txBox="1"/>
          <p:nvPr/>
        </p:nvSpPr>
        <p:spPr>
          <a:xfrm>
            <a:off x="5480661" y="1102523"/>
            <a:ext cx="220001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/>
              <a:t>Tuki- ja liikuntaelin </a:t>
            </a:r>
            <a:r>
              <a:rPr lang="fi-FI" sz="1400"/>
              <a:t>sekä sidekudosten sairauksien vuoksi työkyvyttömyys-eläkettä saavat 16-64v 1,9 (eniten), tosin laskussa </a:t>
            </a:r>
            <a:r>
              <a:rPr lang="fi-FI" sz="1000"/>
              <a:t> (Eläketurvakeskus 2019).</a:t>
            </a:r>
          </a:p>
          <a:p>
            <a:endParaRPr lang="fi-FI" sz="1400"/>
          </a:p>
        </p:txBody>
      </p:sp>
      <p:sp>
        <p:nvSpPr>
          <p:cNvPr id="27" name="Tekstiruutu 26"/>
          <p:cNvSpPr txBox="1"/>
          <p:nvPr/>
        </p:nvSpPr>
        <p:spPr>
          <a:xfrm>
            <a:off x="7505701" y="1082663"/>
            <a:ext cx="40671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/>
              <a:t>Mielenterveyden ja käyttäytymisen häiriöiden </a:t>
            </a:r>
            <a:r>
              <a:rPr lang="fi-FI" sz="1400"/>
              <a:t>vuoksi työkyvyttömyyseläkettä saavat 25-64v oli 5,1%, (eniten) ja sairauspäivärahaa saaneita 31,2/ 1000, kasvussa </a:t>
            </a:r>
            <a:r>
              <a:rPr lang="fi-FI" sz="1000"/>
              <a:t>(Sotkanet 2019)</a:t>
            </a:r>
          </a:p>
          <a:p>
            <a:endParaRPr lang="fi-FI" sz="1000"/>
          </a:p>
          <a:p>
            <a:r>
              <a:rPr lang="fi-FI" sz="1400" b="1"/>
              <a:t>Mielenterveyden avohoitokäynnit </a:t>
            </a:r>
            <a:r>
              <a:rPr lang="fi-FI" sz="1400"/>
              <a:t>18v+ (</a:t>
            </a:r>
            <a:r>
              <a:rPr lang="fi-FI" sz="1400" err="1"/>
              <a:t>sis</a:t>
            </a:r>
            <a:r>
              <a:rPr lang="fi-FI" sz="1400"/>
              <a:t> </a:t>
            </a:r>
            <a:r>
              <a:rPr lang="fi-FI" sz="1400" err="1"/>
              <a:t>perusth</a:t>
            </a:r>
            <a:r>
              <a:rPr lang="fi-FI" sz="1400"/>
              <a:t> ja </a:t>
            </a:r>
            <a:r>
              <a:rPr lang="fi-FI" sz="1400" err="1"/>
              <a:t>erikossh</a:t>
            </a:r>
            <a:r>
              <a:rPr lang="fi-FI" sz="1400"/>
              <a:t> käynnit), kasvussa 878,1/ 1000 asukasta (eniten)</a:t>
            </a:r>
            <a:r>
              <a:rPr lang="fi-FI" sz="1000"/>
              <a:t> (Sotkanet 2019).</a:t>
            </a:r>
            <a:endParaRPr lang="fi-FI" sz="1050"/>
          </a:p>
        </p:txBody>
      </p:sp>
      <p:cxnSp>
        <p:nvCxnSpPr>
          <p:cNvPr id="29" name="Suora yhdysviiva 28"/>
          <p:cNvCxnSpPr/>
          <p:nvPr/>
        </p:nvCxnSpPr>
        <p:spPr>
          <a:xfrm flipV="1">
            <a:off x="7505701" y="1166747"/>
            <a:ext cx="1" cy="5434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iruutu 30"/>
          <p:cNvSpPr txBox="1"/>
          <p:nvPr/>
        </p:nvSpPr>
        <p:spPr>
          <a:xfrm>
            <a:off x="4846386" y="2519852"/>
            <a:ext cx="26471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/>
              <a:t>Rattijuopumuksia / 1000 asukasta </a:t>
            </a:r>
            <a:r>
              <a:rPr lang="fi-FI" sz="1400"/>
              <a:t>kohden 3,7 </a:t>
            </a:r>
            <a:r>
              <a:rPr lang="fi-FI" sz="1000"/>
              <a:t>(Sotkanet 2019).</a:t>
            </a:r>
          </a:p>
          <a:p>
            <a:r>
              <a:rPr lang="fi-FI" sz="1000"/>
              <a:t> </a:t>
            </a:r>
          </a:p>
        </p:txBody>
      </p:sp>
      <p:sp>
        <p:nvSpPr>
          <p:cNvPr id="32" name="Tekstiruutu 31"/>
          <p:cNvSpPr txBox="1"/>
          <p:nvPr/>
        </p:nvSpPr>
        <p:spPr>
          <a:xfrm>
            <a:off x="7772400" y="2894782"/>
            <a:ext cx="40596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err="1"/>
              <a:t>THL:n</a:t>
            </a:r>
            <a:r>
              <a:rPr lang="fi-FI" sz="1400"/>
              <a:t> </a:t>
            </a:r>
            <a:r>
              <a:rPr lang="fi-FI" sz="1400" b="1"/>
              <a:t>sairastavuusindeksi</a:t>
            </a:r>
            <a:r>
              <a:rPr lang="fi-FI" sz="1400"/>
              <a:t>, ikävakioitu 130 (huonoin), </a:t>
            </a:r>
            <a:r>
              <a:rPr lang="fi-FI" sz="1000"/>
              <a:t>(Sotkanet 2016).</a:t>
            </a:r>
          </a:p>
          <a:p>
            <a:endParaRPr lang="fi-FI" sz="1400"/>
          </a:p>
        </p:txBody>
      </p:sp>
      <p:sp>
        <p:nvSpPr>
          <p:cNvPr id="33" name="Tekstiruutu 32"/>
          <p:cNvSpPr txBox="1"/>
          <p:nvPr/>
        </p:nvSpPr>
        <p:spPr>
          <a:xfrm>
            <a:off x="4250938" y="4402648"/>
            <a:ext cx="24999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/>
              <a:t>Poliisin tietoon tulleet he</a:t>
            </a:r>
            <a:r>
              <a:rPr lang="fi-FI" sz="1400" b="1"/>
              <a:t>nkeen ja terveyteen kohdistuneet rikokset </a:t>
            </a:r>
            <a:r>
              <a:rPr lang="fi-FI" sz="1400"/>
              <a:t>/ 1000 asukasta kohden (2.eniten) kasvussa</a:t>
            </a:r>
          </a:p>
          <a:p>
            <a:endParaRPr lang="fi-FI" sz="1400"/>
          </a:p>
        </p:txBody>
      </p:sp>
      <p:sp>
        <p:nvSpPr>
          <p:cNvPr id="34" name="Tekstiruutu 33"/>
          <p:cNvSpPr txBox="1"/>
          <p:nvPr/>
        </p:nvSpPr>
        <p:spPr>
          <a:xfrm>
            <a:off x="7287106" y="3517924"/>
            <a:ext cx="41814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/>
              <a:t>Itsemurhakuolleisuus </a:t>
            </a:r>
            <a:r>
              <a:rPr lang="fi-FI" sz="1400"/>
              <a:t>/ 100 000 asukasta kohden (eniten) 23,6 ja kasvussa </a:t>
            </a:r>
            <a:r>
              <a:rPr lang="fi-FI" sz="1000"/>
              <a:t>(Sotkanet 2018)</a:t>
            </a:r>
          </a:p>
          <a:p>
            <a:endParaRPr lang="fi-FI"/>
          </a:p>
        </p:txBody>
      </p:sp>
      <p:cxnSp>
        <p:nvCxnSpPr>
          <p:cNvPr id="36" name="Suora yhdysviiva 35"/>
          <p:cNvCxnSpPr/>
          <p:nvPr/>
        </p:nvCxnSpPr>
        <p:spPr>
          <a:xfrm flipV="1">
            <a:off x="4377391" y="3571890"/>
            <a:ext cx="0" cy="70395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kstiruutu 38"/>
          <p:cNvSpPr txBox="1"/>
          <p:nvPr/>
        </p:nvSpPr>
        <p:spPr>
          <a:xfrm>
            <a:off x="4435672" y="3430040"/>
            <a:ext cx="2822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/>
              <a:t>Poliisin tietoon tulleet </a:t>
            </a:r>
            <a:r>
              <a:rPr lang="fi-FI" sz="1400" b="1"/>
              <a:t>huumausaineiden käyttörikokset/ </a:t>
            </a:r>
            <a:r>
              <a:rPr lang="fi-FI" sz="1400"/>
              <a:t>1000 asukasta, eniten, 3.8, kasvussa. </a:t>
            </a:r>
            <a:r>
              <a:rPr lang="fi-FI" sz="1100"/>
              <a:t>(Sotkanet 2019)</a:t>
            </a:r>
          </a:p>
        </p:txBody>
      </p:sp>
      <p:sp>
        <p:nvSpPr>
          <p:cNvPr id="40" name="Tekstiruutu 39"/>
          <p:cNvSpPr txBox="1"/>
          <p:nvPr/>
        </p:nvSpPr>
        <p:spPr>
          <a:xfrm>
            <a:off x="7074613" y="4173974"/>
            <a:ext cx="27817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/>
              <a:t>Työikäisistä 25-64-v.  depressiolääkkeistä korvausta</a:t>
            </a:r>
            <a:r>
              <a:rPr lang="fi-FI" sz="1400"/>
              <a:t> saaneita 11,4 % vastaavanikäisestä väestöstä, eniten. </a:t>
            </a:r>
            <a:r>
              <a:rPr lang="fi-FI" sz="1000"/>
              <a:t>(Sotkanet 2019). </a:t>
            </a:r>
          </a:p>
        </p:txBody>
      </p:sp>
      <p:pic>
        <p:nvPicPr>
          <p:cNvPr id="41" name="Kuva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680" y="1059303"/>
            <a:ext cx="793415" cy="650848"/>
          </a:xfrm>
          <a:prstGeom prst="rect">
            <a:avLst/>
          </a:prstGeom>
        </p:spPr>
      </p:pic>
      <p:pic>
        <p:nvPicPr>
          <p:cNvPr id="42" name="Kuva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699" y="3477666"/>
            <a:ext cx="522649" cy="637134"/>
          </a:xfrm>
          <a:prstGeom prst="rect">
            <a:avLst/>
          </a:prstGeom>
        </p:spPr>
      </p:pic>
      <p:cxnSp>
        <p:nvCxnSpPr>
          <p:cNvPr id="44" name="Suora yhdysviiva 43"/>
          <p:cNvCxnSpPr/>
          <p:nvPr/>
        </p:nvCxnSpPr>
        <p:spPr>
          <a:xfrm flipV="1">
            <a:off x="7505700" y="1927203"/>
            <a:ext cx="1" cy="5434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uora yhdysviiva 44"/>
          <p:cNvCxnSpPr/>
          <p:nvPr/>
        </p:nvCxnSpPr>
        <p:spPr>
          <a:xfrm flipV="1">
            <a:off x="7236539" y="3548164"/>
            <a:ext cx="1" cy="5434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uora yhdysviiva 45"/>
          <p:cNvCxnSpPr/>
          <p:nvPr/>
        </p:nvCxnSpPr>
        <p:spPr>
          <a:xfrm>
            <a:off x="7064758" y="4198283"/>
            <a:ext cx="1879" cy="90560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uora yhdysviiva 48"/>
          <p:cNvCxnSpPr/>
          <p:nvPr/>
        </p:nvCxnSpPr>
        <p:spPr>
          <a:xfrm flipH="1" flipV="1">
            <a:off x="4225392" y="4474151"/>
            <a:ext cx="16070" cy="8826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Kuva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306" y="5389554"/>
            <a:ext cx="655405" cy="445471"/>
          </a:xfrm>
          <a:prstGeom prst="rect">
            <a:avLst/>
          </a:prstGeom>
        </p:spPr>
      </p:pic>
      <p:cxnSp>
        <p:nvCxnSpPr>
          <p:cNvPr id="53" name="Suora yhdysviiva 52"/>
          <p:cNvCxnSpPr/>
          <p:nvPr/>
        </p:nvCxnSpPr>
        <p:spPr>
          <a:xfrm flipV="1">
            <a:off x="7793605" y="2777447"/>
            <a:ext cx="1" cy="5434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Kuva 5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032" y="4073931"/>
            <a:ext cx="634322" cy="657435"/>
          </a:xfrm>
          <a:prstGeom prst="rect">
            <a:avLst/>
          </a:prstGeom>
        </p:spPr>
      </p:pic>
      <p:sp>
        <p:nvSpPr>
          <p:cNvPr id="57" name="Tekstiruutu 56"/>
          <p:cNvSpPr txBox="1"/>
          <p:nvPr/>
        </p:nvSpPr>
        <p:spPr>
          <a:xfrm>
            <a:off x="5397257" y="5533575"/>
            <a:ext cx="18404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/>
              <a:t>C-hepatiitti-infektioita</a:t>
            </a:r>
            <a:r>
              <a:rPr lang="fi-FI" sz="1400"/>
              <a:t> paljon 28.5/100 000. </a:t>
            </a:r>
            <a:r>
              <a:rPr lang="fi-FI" sz="1000"/>
              <a:t>(Sotkanet 2018)</a:t>
            </a:r>
          </a:p>
        </p:txBody>
      </p:sp>
      <p:cxnSp>
        <p:nvCxnSpPr>
          <p:cNvPr id="58" name="Suora yhdysviiva 57"/>
          <p:cNvCxnSpPr/>
          <p:nvPr/>
        </p:nvCxnSpPr>
        <p:spPr>
          <a:xfrm flipV="1">
            <a:off x="5411654" y="5694553"/>
            <a:ext cx="1" cy="22540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kstiruutu 58"/>
          <p:cNvSpPr txBox="1"/>
          <p:nvPr/>
        </p:nvSpPr>
        <p:spPr>
          <a:xfrm>
            <a:off x="9891978" y="4252202"/>
            <a:ext cx="1856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/>
              <a:t>Kohdunkaulakanavan syövän seulontoihin </a:t>
            </a:r>
            <a:r>
              <a:rPr lang="fi-FI" sz="1400"/>
              <a:t>osallistuu 59.5%, huonoin, </a:t>
            </a:r>
            <a:r>
              <a:rPr lang="fi-FI" sz="1000"/>
              <a:t>(Syöpärekisteri 2018)</a:t>
            </a:r>
          </a:p>
        </p:txBody>
      </p:sp>
      <p:cxnSp>
        <p:nvCxnSpPr>
          <p:cNvPr id="60" name="Suora yhdysviiva 59"/>
          <p:cNvCxnSpPr/>
          <p:nvPr/>
        </p:nvCxnSpPr>
        <p:spPr>
          <a:xfrm flipV="1">
            <a:off x="9825890" y="4402648"/>
            <a:ext cx="9477" cy="8342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kstiruutu 61"/>
          <p:cNvSpPr txBox="1"/>
          <p:nvPr/>
        </p:nvSpPr>
        <p:spPr>
          <a:xfrm>
            <a:off x="4542670" y="6263326"/>
            <a:ext cx="5980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/>
              <a:t>Liikennevakuutuksesta korvattuja liikennevahingot</a:t>
            </a:r>
            <a:r>
              <a:rPr lang="fi-FI" sz="1400"/>
              <a:t> kaikki yhteensä laskettuna </a:t>
            </a:r>
            <a:r>
              <a:rPr lang="fi-FI" sz="1400" err="1"/>
              <a:t>Pohjois</a:t>
            </a:r>
            <a:r>
              <a:rPr lang="fi-FI" sz="1400"/>
              <a:t>-Savossa 4399, kasvussa ja tuhatta asukasta kohden on 18.0. </a:t>
            </a:r>
            <a:r>
              <a:rPr lang="fi-FI" sz="1000"/>
              <a:t>(OTI 2019)</a:t>
            </a:r>
          </a:p>
        </p:txBody>
      </p:sp>
      <p:cxnSp>
        <p:nvCxnSpPr>
          <p:cNvPr id="63" name="Suora yhdysviiva 62"/>
          <p:cNvCxnSpPr/>
          <p:nvPr/>
        </p:nvCxnSpPr>
        <p:spPr>
          <a:xfrm flipV="1">
            <a:off x="4542670" y="6220298"/>
            <a:ext cx="1" cy="5434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kstiruutu 63"/>
          <p:cNvSpPr txBox="1"/>
          <p:nvPr/>
        </p:nvSpPr>
        <p:spPr>
          <a:xfrm>
            <a:off x="10496425" y="5405693"/>
            <a:ext cx="16664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/>
              <a:t>Työttömien terveystarkastuksia </a:t>
            </a:r>
            <a:r>
              <a:rPr lang="fi-FI" sz="1400"/>
              <a:t>on</a:t>
            </a:r>
            <a:r>
              <a:rPr lang="fi-FI" sz="1400" b="1"/>
              <a:t> </a:t>
            </a:r>
            <a:r>
              <a:rPr lang="fi-FI" sz="1400"/>
              <a:t>tehty vähiten 1,8% </a:t>
            </a:r>
            <a:r>
              <a:rPr lang="fi-FI" sz="1000"/>
              <a:t>(koko maa 5.2%) (Sotkanet 2019).</a:t>
            </a:r>
          </a:p>
        </p:txBody>
      </p:sp>
      <p:cxnSp>
        <p:nvCxnSpPr>
          <p:cNvPr id="65" name="Suora yhdysviiva 64"/>
          <p:cNvCxnSpPr/>
          <p:nvPr/>
        </p:nvCxnSpPr>
        <p:spPr>
          <a:xfrm flipV="1">
            <a:off x="10475415" y="5479718"/>
            <a:ext cx="9477" cy="103385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Kuva 6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468" y="4553111"/>
            <a:ext cx="506177" cy="506177"/>
          </a:xfrm>
          <a:prstGeom prst="rect">
            <a:avLst/>
          </a:prstGeom>
        </p:spPr>
      </p:pic>
      <p:pic>
        <p:nvPicPr>
          <p:cNvPr id="68" name="Kuva 6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307" y="3022017"/>
            <a:ext cx="379917" cy="344596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7303029" y="5344537"/>
            <a:ext cx="31303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/>
              <a:t>Vaikutusmahdollisuudet</a:t>
            </a:r>
            <a:r>
              <a:rPr lang="fi-FI" sz="1400"/>
              <a:t> itseä koskeviin asioihin ja </a:t>
            </a:r>
            <a:r>
              <a:rPr lang="fi-FI" sz="1400" b="1"/>
              <a:t>luottamus poliittisiin päätöksentekijöihin </a:t>
            </a:r>
            <a:r>
              <a:rPr lang="fi-FI" sz="1000"/>
              <a:t>(Kokemuksellinen hyvinvointikysely 2021)</a:t>
            </a:r>
          </a:p>
        </p:txBody>
      </p:sp>
      <p:cxnSp>
        <p:nvCxnSpPr>
          <p:cNvPr id="48" name="Suora yhdysviiva 47"/>
          <p:cNvCxnSpPr/>
          <p:nvPr/>
        </p:nvCxnSpPr>
        <p:spPr>
          <a:xfrm flipV="1">
            <a:off x="7267307" y="5425827"/>
            <a:ext cx="12354" cy="63630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9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 rot="120000">
            <a:off x="5952067" y="571690"/>
            <a:ext cx="10515600" cy="487848"/>
          </a:xfrm>
        </p:spPr>
        <p:txBody>
          <a:bodyPr>
            <a:noAutofit/>
          </a:bodyPr>
          <a:lstStyle/>
          <a:p>
            <a:pPr algn="l"/>
            <a:r>
              <a:rPr lang="fi-FI" sz="2800" b="1">
                <a:solidFill>
                  <a:schemeClr val="accent1"/>
                </a:solidFill>
              </a:rPr>
              <a:t>Pohjois-Savon</a:t>
            </a:r>
            <a:r>
              <a:rPr lang="fi-FI" sz="2800" b="1"/>
              <a:t/>
            </a:r>
            <a:br>
              <a:rPr lang="fi-FI" sz="2800" b="1"/>
            </a:br>
            <a:r>
              <a:rPr lang="fi-FI" sz="2800" b="1">
                <a:solidFill>
                  <a:schemeClr val="accent1"/>
                </a:solidFill>
              </a:rPr>
              <a:t>hyvinvointitavoitteet 2021-2025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284" y="938511"/>
            <a:ext cx="6494718" cy="620561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1" indent="0">
              <a:spcBef>
                <a:spcPts val="0"/>
              </a:spcBef>
              <a:buNone/>
            </a:pPr>
            <a:r>
              <a:rPr lang="fi-FI" sz="1400" b="1" dirty="0">
                <a:solidFill>
                  <a:schemeClr val="accent6">
                    <a:lumMod val="50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I Osallisuuden vahvistuminen ja yksinäisyyden vähentäminen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i-FI" sz="1400" dirty="0">
                <a:solidFill>
                  <a:srgbClr val="002060"/>
                </a:solidFill>
                <a:latin typeface="Verdana"/>
                <a:ea typeface="Verdana"/>
                <a:cs typeface="Verdana" panose="020B0604030504040204" pitchFamily="34" charset="0"/>
              </a:rPr>
              <a:t>Lapset ja nuoret kokevat olevansa osa yhteisöjään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i-FI" sz="1400" dirty="0">
                <a:solidFill>
                  <a:srgbClr val="002060"/>
                </a:solidFill>
                <a:latin typeface="Verdana"/>
                <a:ea typeface="Verdana"/>
                <a:cs typeface="Verdana" panose="020B0604030504040204" pitchFamily="34" charset="0"/>
              </a:rPr>
              <a:t>Kuntalaisia osallistavat ja vaikutusmahdollisuuksia lisäävät toimintatavat ovat käytössä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i-FI" sz="1400" dirty="0">
                <a:solidFill>
                  <a:srgbClr val="002060"/>
                </a:solidFill>
                <a:latin typeface="Verdana"/>
                <a:ea typeface="Verdana"/>
                <a:cs typeface="Verdana" panose="020B0604030504040204" pitchFamily="34" charset="0"/>
              </a:rPr>
              <a:t>Kukaan ei koe itseään yksinäiseksi</a:t>
            </a:r>
          </a:p>
          <a:p>
            <a:pPr marL="457200" lvl="1" indent="0">
              <a:spcBef>
                <a:spcPts val="0"/>
              </a:spcBef>
              <a:buNone/>
            </a:pPr>
            <a:endParaRPr lang="fi-FI" sz="14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fi-FI" sz="1400" b="1" dirty="0">
                <a:solidFill>
                  <a:schemeClr val="accent6">
                    <a:lumMod val="50000"/>
                  </a:schemeClr>
                </a:solidFill>
                <a:latin typeface="Verdana"/>
                <a:ea typeface="Verdana"/>
                <a:cs typeface="+mn-lt"/>
              </a:rPr>
              <a:t>II Vanhemmuus vahvistuu</a:t>
            </a:r>
            <a:endParaRPr lang="fi-FI" dirty="0">
              <a:solidFill>
                <a:schemeClr val="accent6">
                  <a:lumMod val="50000"/>
                </a:schemeClr>
              </a:solidFill>
              <a:latin typeface="Calibri"/>
              <a:ea typeface="Verdana"/>
              <a:cs typeface="Calibri"/>
            </a:endParaRPr>
          </a:p>
          <a:p>
            <a:pPr lvl="1">
              <a:spcBef>
                <a:spcPts val="0"/>
              </a:spcBef>
              <a:buFont typeface="Wingdings" pitchFamily="34" charset="0"/>
              <a:buChar char="v"/>
            </a:pPr>
            <a:r>
              <a:rPr lang="fi-FI" sz="1400" dirty="0">
                <a:solidFill>
                  <a:srgbClr val="002060"/>
                </a:solidFill>
                <a:latin typeface="Verdana"/>
                <a:ea typeface="Verdana"/>
                <a:cs typeface="Calibri"/>
              </a:rPr>
              <a:t>Toimiva parisuhde</a:t>
            </a:r>
            <a:endParaRPr lang="fi-FI" dirty="0">
              <a:solidFill>
                <a:srgbClr val="000000"/>
              </a:solidFill>
              <a:latin typeface="Calibri"/>
              <a:ea typeface="Verdana"/>
              <a:cs typeface="Calibri"/>
            </a:endParaRPr>
          </a:p>
          <a:p>
            <a:pPr lvl="1">
              <a:spcBef>
                <a:spcPts val="0"/>
              </a:spcBef>
              <a:buFont typeface="Wingdings" pitchFamily="34" charset="0"/>
              <a:buChar char="v"/>
            </a:pPr>
            <a:r>
              <a:rPr lang="fi-FI" sz="1400" dirty="0">
                <a:solidFill>
                  <a:srgbClr val="002060"/>
                </a:solidFill>
                <a:latin typeface="Verdana"/>
                <a:ea typeface="Verdana"/>
                <a:cs typeface="Calibri"/>
              </a:rPr>
              <a:t>Vanhemmuustaidot vahvistuvat</a:t>
            </a:r>
            <a:endParaRPr lang="fi-FI" dirty="0">
              <a:solidFill>
                <a:srgbClr val="000000"/>
              </a:solidFill>
              <a:latin typeface="Calibri"/>
              <a:ea typeface="Verdana"/>
              <a:cs typeface="Calibri"/>
            </a:endParaRPr>
          </a:p>
          <a:p>
            <a:pPr lvl="1">
              <a:spcBef>
                <a:spcPts val="0"/>
              </a:spcBef>
              <a:buFont typeface="Wingdings" pitchFamily="34" charset="0"/>
              <a:buChar char="v"/>
            </a:pPr>
            <a:r>
              <a:rPr lang="fi-FI" sz="1400" dirty="0">
                <a:solidFill>
                  <a:srgbClr val="002060"/>
                </a:solidFill>
                <a:latin typeface="Verdana"/>
                <a:ea typeface="Verdana"/>
                <a:cs typeface="Calibri"/>
              </a:rPr>
              <a:t>Vanhempien oma jaksaminen vahvistuu</a:t>
            </a:r>
            <a:endParaRPr lang="fi-FI" dirty="0">
              <a:solidFill>
                <a:srgbClr val="000000"/>
              </a:solidFill>
              <a:latin typeface="Calibri"/>
              <a:ea typeface="Verdana"/>
              <a:cs typeface="Calibri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fi-FI" sz="1400" b="1">
              <a:solidFill>
                <a:srgbClr val="984807"/>
              </a:solidFill>
              <a:latin typeface="Verdana"/>
              <a:ea typeface="Verdana"/>
              <a:cs typeface="Calibri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fi-FI" sz="1400" b="1" dirty="0">
                <a:solidFill>
                  <a:schemeClr val="accent6">
                    <a:lumMod val="50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III Itsestä huolehtimisen ja terveellisten elintapojen edistäminen </a:t>
            </a:r>
            <a:endParaRPr lang="fi-FI" dirty="0">
              <a:solidFill>
                <a:schemeClr val="accent6">
                  <a:lumMod val="50000"/>
                </a:schemeClr>
              </a:solidFill>
              <a:cs typeface="Calibri"/>
            </a:endParaRPr>
          </a:p>
          <a:p>
            <a:pPr lvl="1">
              <a:spcBef>
                <a:spcPts val="0"/>
              </a:spcBef>
              <a:buFont typeface="Wingdings" pitchFamily="34" charset="0"/>
              <a:buChar char="v"/>
            </a:pPr>
            <a:r>
              <a:rPr lang="fi-FI" sz="1400" dirty="0">
                <a:solidFill>
                  <a:schemeClr val="tx2"/>
                </a:solidFill>
                <a:latin typeface="Verdana"/>
                <a:ea typeface="Verdana"/>
                <a:cs typeface="Verdana" panose="020B0604030504040204" pitchFamily="34" charset="0"/>
              </a:rPr>
              <a:t>Ruokasuositusten mukaiset ruokatottumukset toteutuvat </a:t>
            </a:r>
            <a:endParaRPr lang="fi-FI" sz="1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i-FI" sz="1400" dirty="0">
                <a:solidFill>
                  <a:schemeClr val="tx2"/>
                </a:solidFill>
                <a:latin typeface="Verdana"/>
                <a:ea typeface="Verdana"/>
                <a:cs typeface="Verdana" panose="020B0604030504040204" pitchFamily="34" charset="0"/>
              </a:rPr>
              <a:t>Tervehampaiset lapset ja nuoret </a:t>
            </a:r>
            <a:endParaRPr lang="fi-FI" sz="1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i-FI" sz="1400" dirty="0">
                <a:solidFill>
                  <a:schemeClr val="tx2"/>
                </a:solidFill>
                <a:latin typeface="Verdana"/>
                <a:ea typeface="Verdana"/>
                <a:cs typeface="Verdana" panose="020B0604030504040204" pitchFamily="34" charset="0"/>
              </a:rPr>
              <a:t>Nuoret nukkuvat riittävästi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i-FI" sz="1400" dirty="0">
                <a:solidFill>
                  <a:schemeClr val="tx2"/>
                </a:solidFill>
                <a:latin typeface="Verdana"/>
                <a:ea typeface="Verdana"/>
                <a:cs typeface="Verdana" panose="020B0604030504040204" pitchFamily="34" charset="0"/>
              </a:rPr>
              <a:t>Terveyttä edistävä liikunta lisääntyy (erit. 2.aste, matalan koulutustason naiset, ikäihmiset)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i-FI" sz="1400" dirty="0">
                <a:solidFill>
                  <a:schemeClr val="tx2"/>
                </a:solidFill>
                <a:latin typeface="Verdana"/>
                <a:ea typeface="Verdana"/>
                <a:cs typeface="Verdana" panose="020B0604030504040204" pitchFamily="34" charset="0"/>
              </a:rPr>
              <a:t>Oppimistaidot vahvistuvat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i-FI" sz="1400" dirty="0">
                <a:solidFill>
                  <a:schemeClr val="tx2"/>
                </a:solidFill>
                <a:latin typeface="Verdana"/>
                <a:ea typeface="Verdana"/>
                <a:cs typeface="Verdana" panose="020B0604030504040204" pitchFamily="34" charset="0"/>
              </a:rPr>
              <a:t>Yhä useampi osallistuu kohdunkaulan syövän seulontoihin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i-FI" sz="1400" dirty="0">
                <a:solidFill>
                  <a:schemeClr val="tx2"/>
                </a:solidFill>
                <a:latin typeface="Verdana"/>
                <a:ea typeface="Verdana"/>
                <a:cs typeface="Verdana" panose="020B0604030504040204" pitchFamily="34" charset="0"/>
              </a:rPr>
              <a:t>Raskaudenkeskeytykset vähenevät</a:t>
            </a: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buNone/>
            </a:pPr>
            <a:endParaRPr lang="fi-FI" sz="14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buNone/>
            </a:pPr>
            <a:endParaRPr lang="fi-FI" sz="1400" b="1">
              <a:solidFill>
                <a:schemeClr val="accent6">
                  <a:lumMod val="50000"/>
                </a:schemeClr>
              </a:solidFill>
              <a:latin typeface="Verdana"/>
              <a:ea typeface="Verdana"/>
              <a:cs typeface="Verdana" panose="020B0604030504040204" pitchFamily="34" charset="0"/>
            </a:endParaRP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buNone/>
            </a:pPr>
            <a:endParaRPr lang="fi-FI" sz="14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2" indent="0">
              <a:lnSpc>
                <a:spcPct val="115000"/>
              </a:lnSpc>
              <a:spcBef>
                <a:spcPts val="0"/>
              </a:spcBef>
              <a:buNone/>
            </a:pPr>
            <a:endParaRPr lang="fi-FI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2" indent="0">
              <a:lnSpc>
                <a:spcPct val="115000"/>
              </a:lnSpc>
              <a:spcBef>
                <a:spcPts val="0"/>
              </a:spcBef>
              <a:buNone/>
            </a:pPr>
            <a:endParaRPr lang="fi-FI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buFontTx/>
              <a:buChar char="-"/>
            </a:pPr>
            <a:endParaRPr lang="fi-FI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i-FI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6302380" y="1473880"/>
            <a:ext cx="5636439" cy="52091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>
              <a:defRPr/>
            </a:pPr>
            <a:r>
              <a:rPr lang="fi-FI" sz="1400" b="1">
                <a:solidFill>
                  <a:schemeClr val="accent6">
                    <a:lumMod val="50000"/>
                  </a:schemeClr>
                </a:solidFill>
                <a:latin typeface="Verdana"/>
                <a:ea typeface="Verdana"/>
                <a:cs typeface="+mn-lt"/>
              </a:rPr>
              <a:t>IV Mielen hyvinvointi ja riippuvuuksien ehkäisy</a:t>
            </a:r>
            <a:endParaRPr lang="en-US" sz="1400">
              <a:solidFill>
                <a:schemeClr val="accent6">
                  <a:lumMod val="50000"/>
                </a:schemeClr>
              </a:solidFill>
              <a:ea typeface="+mn-lt"/>
              <a:cs typeface="+mn-lt"/>
            </a:endParaRP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fi-FI" sz="1400">
                <a:solidFill>
                  <a:schemeClr val="tx2"/>
                </a:solidFill>
                <a:latin typeface="Verdana"/>
                <a:ea typeface="Verdana"/>
                <a:cs typeface="+mn-lt"/>
              </a:rPr>
              <a:t>Mielenterveys vahvistuu (erit. lapset ja nuoret)</a:t>
            </a:r>
            <a:endParaRPr lang="en-US" sz="1400">
              <a:solidFill>
                <a:schemeClr val="tx2"/>
              </a:solidFill>
              <a:ea typeface="+mn-lt"/>
              <a:cs typeface="+mn-lt"/>
            </a:endParaRP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fi-FI" sz="1400">
                <a:solidFill>
                  <a:schemeClr val="tx2"/>
                </a:solidFill>
                <a:latin typeface="Verdana"/>
                <a:ea typeface="Verdana"/>
                <a:cs typeface="+mn-lt"/>
              </a:rPr>
              <a:t>Alaikäiset nuoret ovat päihteettömiä</a:t>
            </a:r>
            <a:endParaRPr lang="en-US" sz="1400">
              <a:solidFill>
                <a:schemeClr val="tx2"/>
              </a:solidFill>
              <a:ea typeface="+mn-lt"/>
              <a:cs typeface="+mn-lt"/>
            </a:endParaRP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fi-FI" sz="1400">
                <a:solidFill>
                  <a:schemeClr val="tx2"/>
                </a:solidFill>
                <a:latin typeface="Verdana"/>
                <a:ea typeface="Verdana"/>
                <a:cs typeface="+mn-lt"/>
              </a:rPr>
              <a:t>Nuorten huumekokeilujen ja –käytön ehkäisy (</a:t>
            </a:r>
            <a:r>
              <a:rPr lang="fi-FI" sz="1400" err="1">
                <a:solidFill>
                  <a:schemeClr val="tx2"/>
                </a:solidFill>
                <a:latin typeface="Verdana"/>
                <a:ea typeface="Verdana"/>
                <a:cs typeface="+mn-lt"/>
              </a:rPr>
              <a:t>erit</a:t>
            </a:r>
            <a:r>
              <a:rPr lang="fi-FI" sz="1400">
                <a:solidFill>
                  <a:schemeClr val="tx2"/>
                </a:solidFill>
                <a:latin typeface="Verdana"/>
                <a:ea typeface="Verdana"/>
                <a:cs typeface="+mn-lt"/>
              </a:rPr>
              <a:t> 2. asteen nuoret)</a:t>
            </a:r>
            <a:endParaRPr lang="fi-FI" sz="1400">
              <a:solidFill>
                <a:schemeClr val="tx2"/>
              </a:solidFill>
              <a:ea typeface="+mn-lt"/>
              <a:cs typeface="+mn-lt"/>
            </a:endParaRP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fi-FI" sz="1400">
                <a:solidFill>
                  <a:schemeClr val="tx2"/>
                </a:solidFill>
                <a:latin typeface="Verdana"/>
                <a:ea typeface="Verdana"/>
                <a:cs typeface="+mn-lt"/>
              </a:rPr>
              <a:t>Työikäisten ja ikäihmisten päihteiden käyttö ja riippuvuuksien aiheuttamat haitat vähenevät </a:t>
            </a:r>
            <a:endParaRPr lang="en-US" sz="1400">
              <a:solidFill>
                <a:schemeClr val="tx2"/>
              </a:solidFill>
              <a:ea typeface="+mn-lt"/>
              <a:cs typeface="+mn-lt"/>
            </a:endParaRP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fi-FI" sz="1400">
                <a:solidFill>
                  <a:schemeClr val="tx2"/>
                </a:solidFill>
                <a:latin typeface="Verdana"/>
                <a:ea typeface="Verdana"/>
                <a:cs typeface="Verdana" panose="020B0604030504040204" pitchFamily="34" charset="0"/>
              </a:rPr>
              <a:t>Netin haitallinen käyttö vähenee (erit. nuoret)</a:t>
            </a:r>
            <a:endParaRPr lang="fi-FI">
              <a:solidFill>
                <a:schemeClr val="tx2"/>
              </a:solidFill>
              <a:latin typeface="Calibri"/>
              <a:ea typeface="Verdana"/>
              <a:cs typeface="Calibri"/>
            </a:endParaRPr>
          </a:p>
          <a:p>
            <a:pPr marL="742950" lvl="1" indent="-285750">
              <a:lnSpc>
                <a:spcPct val="114999"/>
              </a:lnSpc>
              <a:buFont typeface="Wingdings,Sans-Serif"/>
              <a:buChar char="v"/>
              <a:defRPr/>
            </a:pPr>
            <a:endParaRPr lang="fi-FI" sz="1400" b="1">
              <a:solidFill>
                <a:schemeClr val="accent6">
                  <a:lumMod val="50000"/>
                </a:schemeClr>
              </a:solidFill>
              <a:latin typeface="Verdana"/>
              <a:ea typeface="Verdana"/>
              <a:cs typeface="Verdana" panose="020B0604030504040204" pitchFamily="34" charset="0"/>
            </a:endParaRPr>
          </a:p>
          <a:p>
            <a:pPr lvl="1">
              <a:defRPr/>
            </a:pPr>
            <a:r>
              <a:rPr lang="fi-FI" sz="1400" b="1">
                <a:solidFill>
                  <a:schemeClr val="accent6">
                    <a:lumMod val="50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V Tapaturmien ja väkivallan ehkäiseminen</a:t>
            </a:r>
            <a:endParaRPr lang="fi-FI">
              <a:solidFill>
                <a:schemeClr val="accent6">
                  <a:lumMod val="50000"/>
                </a:schemeClr>
              </a:solidFill>
              <a:cs typeface="Calibri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fi-FI" sz="1400">
                <a:solidFill>
                  <a:schemeClr val="tx2"/>
                </a:solidFill>
                <a:latin typeface="Verdana"/>
                <a:ea typeface="Verdana"/>
                <a:cs typeface="Verdana" panose="020B0604030504040204" pitchFamily="34" charset="0"/>
              </a:rPr>
              <a:t> Ketään ei kiusata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fi-FI" sz="1400">
                <a:solidFill>
                  <a:schemeClr val="tx2"/>
                </a:solidFill>
                <a:latin typeface="Verdana"/>
                <a:ea typeface="Verdana"/>
              </a:rPr>
              <a:t> Kukaan ei koe seksuaalista häirintää tai ahdistelua</a:t>
            </a: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fi-FI" sz="1400">
                <a:solidFill>
                  <a:schemeClr val="tx2"/>
                </a:solidFill>
                <a:latin typeface="Verdana"/>
                <a:ea typeface="Verdana"/>
                <a:cs typeface="Verdana" panose="020B0604030504040204" pitchFamily="34" charset="0"/>
              </a:rPr>
              <a:t> Väkivaltaa tai sillä uhkailua ei sallita 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fi-FI" sz="1400">
                <a:solidFill>
                  <a:schemeClr val="tx2"/>
                </a:solidFill>
                <a:latin typeface="Verdana"/>
                <a:ea typeface="Verdana"/>
              </a:rPr>
              <a:t> Nuorten tekemät rikokset vähenevät 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fi-FI" sz="1400">
                <a:solidFill>
                  <a:schemeClr val="tx2"/>
                </a:solidFill>
                <a:latin typeface="Verdana"/>
                <a:ea typeface="Verdana"/>
              </a:rPr>
              <a:t> Liikenneonnettomuudet vähenevät 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fi-FI" sz="1400">
                <a:solidFill>
                  <a:schemeClr val="tx2"/>
                </a:solidFill>
                <a:latin typeface="Verdana"/>
                <a:ea typeface="Verdana"/>
              </a:rPr>
              <a:t> Kaatumistapaturmat vähenevät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defRPr/>
            </a:pPr>
            <a:endParaRPr lang="fi-FI" sz="14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fontAlgn="base"/>
            <a:r>
              <a:rPr lang="fi-FI" sz="1400" b="1">
                <a:solidFill>
                  <a:schemeClr val="accent6">
                    <a:lumMod val="50000"/>
                  </a:schemeClr>
                </a:solidFill>
                <a:latin typeface="Verdana"/>
                <a:ea typeface="Verdana"/>
              </a:rPr>
              <a:t>      VI </a:t>
            </a:r>
            <a:r>
              <a:rPr lang="fi-FI" sz="1400" b="1" err="1">
                <a:solidFill>
                  <a:schemeClr val="accent6">
                    <a:lumMod val="50000"/>
                  </a:schemeClr>
                </a:solidFill>
                <a:latin typeface="Verdana"/>
                <a:ea typeface="Verdana"/>
              </a:rPr>
              <a:t>Hyte</a:t>
            </a:r>
            <a:r>
              <a:rPr lang="fi-FI" sz="1400" b="1">
                <a:solidFill>
                  <a:schemeClr val="accent6">
                    <a:lumMod val="50000"/>
                  </a:schemeClr>
                </a:solidFill>
                <a:latin typeface="Verdana"/>
                <a:ea typeface="Verdana"/>
              </a:rPr>
              <a:t>- resurssien, rakenteiden ja prosessien</a:t>
            </a:r>
          </a:p>
          <a:p>
            <a:pPr fontAlgn="base"/>
            <a:r>
              <a:rPr lang="fi-FI" sz="1400" b="1">
                <a:solidFill>
                  <a:schemeClr val="accent6">
                    <a:lumMod val="50000"/>
                  </a:schemeClr>
                </a:solidFill>
                <a:latin typeface="Verdana"/>
                <a:ea typeface="Verdana"/>
              </a:rPr>
              <a:t>      vahvistuminen </a:t>
            </a:r>
            <a:endParaRPr lang="fi-FI"/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fi-FI" sz="1400">
                <a:solidFill>
                  <a:schemeClr val="tx2"/>
                </a:solidFill>
                <a:latin typeface="Verdana"/>
                <a:ea typeface="Verdana"/>
              </a:rPr>
              <a:t>HYTE-resurssit ja rakenteet vahvistuvat </a:t>
            </a:r>
            <a:endParaRPr lang="fi-FI" sz="14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fi-FI" sz="1400">
                <a:solidFill>
                  <a:schemeClr val="tx2"/>
                </a:solidFill>
                <a:latin typeface="Verdana"/>
                <a:ea typeface="Verdana"/>
              </a:rPr>
              <a:t>HYTE-prosessit vahvistuvat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fi-FI" sz="1400">
                <a:solidFill>
                  <a:schemeClr val="tx2"/>
                </a:solidFill>
                <a:latin typeface="Verdana"/>
                <a:ea typeface="Verdana"/>
                <a:cs typeface="Verdana" panose="020B0604030504040204" pitchFamily="34" charset="0"/>
              </a:rPr>
              <a:t>Ennakkoarviointi päätöksenteossa</a:t>
            </a:r>
          </a:p>
          <a:p>
            <a:endParaRPr lang="fi-FI" sz="1400"/>
          </a:p>
        </p:txBody>
      </p:sp>
    </p:spTree>
    <p:extLst>
      <p:ext uri="{BB962C8B-B14F-4D97-AF65-F5344CB8AC3E}">
        <p14:creationId xmlns:p14="http://schemas.microsoft.com/office/powerpoint/2010/main" val="222322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3379" y="129654"/>
            <a:ext cx="10972800" cy="486210"/>
          </a:xfrm>
        </p:spPr>
        <p:txBody>
          <a:bodyPr>
            <a:noAutofit/>
          </a:bodyPr>
          <a:lstStyle/>
          <a:p>
            <a:r>
              <a:rPr lang="fi-FI" sz="2800" b="1">
                <a:solidFill>
                  <a:srgbClr val="7030A0"/>
                </a:solidFill>
              </a:rPr>
              <a:t>Painopiste: </a:t>
            </a:r>
            <a:r>
              <a:rPr lang="fi-FI" sz="2800" b="1">
                <a:solidFill>
                  <a:schemeClr val="accent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Mielen hyvinvointi ja riippuvuuksien ehkäisy</a:t>
            </a:r>
            <a:r>
              <a:rPr lang="fi-FI" sz="2800" b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i-FI" sz="2800" b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i-FI" sz="2800" b="1">
              <a:solidFill>
                <a:srgbClr val="7030A0"/>
              </a:solidFill>
            </a:endParaRP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62695973"/>
              </p:ext>
            </p:extLst>
          </p:nvPr>
        </p:nvGraphicFramePr>
        <p:xfrm>
          <a:off x="93379" y="372760"/>
          <a:ext cx="12271189" cy="654193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683466">
                  <a:extLst>
                    <a:ext uri="{9D8B030D-6E8A-4147-A177-3AD203B41FA5}">
                      <a16:colId xmlns:a16="http://schemas.microsoft.com/office/drawing/2014/main" val="1527863934"/>
                    </a:ext>
                  </a:extLst>
                </a:gridCol>
                <a:gridCol w="1533133">
                  <a:extLst>
                    <a:ext uri="{9D8B030D-6E8A-4147-A177-3AD203B41FA5}">
                      <a16:colId xmlns:a16="http://schemas.microsoft.com/office/drawing/2014/main" val="2118112610"/>
                    </a:ext>
                  </a:extLst>
                </a:gridCol>
                <a:gridCol w="5214346">
                  <a:extLst>
                    <a:ext uri="{9D8B030D-6E8A-4147-A177-3AD203B41FA5}">
                      <a16:colId xmlns:a16="http://schemas.microsoft.com/office/drawing/2014/main" val="2405627847"/>
                    </a:ext>
                  </a:extLst>
                </a:gridCol>
                <a:gridCol w="3840244">
                  <a:extLst>
                    <a:ext uri="{9D8B030D-6E8A-4147-A177-3AD203B41FA5}">
                      <a16:colId xmlns:a16="http://schemas.microsoft.com/office/drawing/2014/main" val="1987869538"/>
                    </a:ext>
                  </a:extLst>
                </a:gridCol>
              </a:tblGrid>
              <a:tr h="495482">
                <a:tc>
                  <a:txBody>
                    <a:bodyPr/>
                    <a:lstStyle/>
                    <a:p>
                      <a:r>
                        <a:rPr lang="fi-FI" sz="1600" dirty="0"/>
                        <a:t>TAVOITTEET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HUOMIOI</a:t>
                      </a:r>
                      <a:r>
                        <a:rPr lang="fi-FI" sz="1400" baseline="0" dirty="0"/>
                        <a:t> ERITYISESTI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MENETELMÄT</a:t>
                      </a:r>
                      <a:endParaRPr lang="fi-FI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MITTARIT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333654"/>
                  </a:ext>
                </a:extLst>
              </a:tr>
              <a:tr h="3118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dirty="0"/>
                        <a:t>Alaikäiset</a:t>
                      </a:r>
                      <a:r>
                        <a:rPr lang="fi-FI" sz="1400" b="1" baseline="0" dirty="0"/>
                        <a:t> nuoret ovat päihteettömiä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800" b="1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Tosi humalassa 8. ja 9lk erit. Rautavaara, </a:t>
                      </a:r>
                      <a:r>
                        <a:rPr lang="fi-FI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Keitele, Vesanto 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tupakointi </a:t>
                      </a:r>
                      <a:r>
                        <a:rPr lang="fi-FI" sz="13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erit</a:t>
                      </a:r>
                      <a:r>
                        <a:rPr lang="fi-FI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Rautavaara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Nuuska 8. ja 9.lk </a:t>
                      </a:r>
                      <a:r>
                        <a:rPr lang="fi-FI" sz="13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erit</a:t>
                      </a:r>
                      <a:r>
                        <a:rPr lang="fi-FI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Rautalampi, Siilinjärvi, lukio Kiuruvesi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Hyväksyy </a:t>
                      </a:r>
                      <a:r>
                        <a:rPr lang="fi-FI" sz="13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alkon</a:t>
                      </a:r>
                      <a:r>
                        <a:rPr lang="fi-FI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3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erit</a:t>
                      </a:r>
                      <a:r>
                        <a:rPr lang="fi-FI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Pielavesi, Keitele</a:t>
                      </a:r>
                      <a:endParaRPr lang="fi-FI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Kaikille </a:t>
                      </a:r>
                      <a:endParaRPr lang="fi-FI" dirty="0"/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Varhaiskasvatuksessa päihteiden </a:t>
                      </a:r>
                      <a:r>
                        <a:rPr lang="fi-FI" sz="13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puheeksiotto</a:t>
                      </a: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ja </a:t>
                      </a:r>
                      <a:r>
                        <a:rPr lang="fi-FI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päihdeteeman käsittely (vanhemmat, lapset)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Päihdeaiheiset vanhempainillat </a:t>
                      </a: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 -tilaisuudet lasten arkiympäristöissä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Päihdekasvatus (esim. </a:t>
                      </a: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Koti-PEPP</a:t>
                      </a: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Hubu</a:t>
                      </a: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FressisEd</a:t>
                      </a:r>
                      <a:r>
                        <a:rPr lang="fi-FI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u</a:t>
                      </a:r>
                      <a:r>
                        <a:rPr lang="fi-FI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materiaalit )</a:t>
                      </a:r>
                      <a:endParaRPr lang="fi-FI" dirty="0"/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Koulun/oppilaitoksen päihdesuunnitelma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Vahvistetaan nuorten ja vanhempien osallisuutta koulun ja oppilaitoksen ehkäisevään päihdetyöhön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Harrastustoimijoiden päihteettömyyssopimukset, </a:t>
                      </a:r>
                      <a:r>
                        <a:rPr lang="fi-FI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Päihteetön pelikenttä </a:t>
                      </a:r>
                      <a:r>
                        <a:rPr lang="fi-FI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 </a:t>
                      </a:r>
                      <a:r>
                        <a:rPr lang="fi-FI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Nuuskaton urheilu </a:t>
                      </a:r>
                      <a:r>
                        <a:rPr lang="fi-FI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toimintamalli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Päihteiden </a:t>
                      </a:r>
                      <a:r>
                        <a:rPr lang="fi-FI" sz="13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puheeksiotto</a:t>
                      </a: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systemaattisesti. </a:t>
                      </a:r>
                      <a:r>
                        <a:rPr lang="fi-FI" sz="1300" b="0" i="0" u="none" strike="noStrike" kern="1200" noProof="0" dirty="0">
                          <a:effectLst/>
                          <a:hlinkClick r:id="rId9"/>
                        </a:rPr>
                        <a:t>ADSUME</a:t>
                      </a:r>
                      <a:r>
                        <a:rPr lang="fi-FI" sz="1300" b="0" i="0" u="none" strike="noStrike" kern="1200" noProof="0" dirty="0">
                          <a:effectLst/>
                        </a:rPr>
                        <a:t> (alle 16v) nuorten päihdemittari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Nuuska-agentti</a:t>
                      </a:r>
                      <a:r>
                        <a:rPr lang="fi-FI" sz="13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 -malli</a:t>
                      </a: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 </a:t>
                      </a: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kouluissa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PAKKA</a:t>
                      </a: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toimintamall</a:t>
                      </a:r>
                      <a:r>
                        <a:rPr lang="fi-FI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(erit. alkoholi-,</a:t>
                      </a:r>
                      <a:r>
                        <a:rPr lang="fi-FI" sz="13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tupakka- ja nikotiinituotteiden välittäminen sekä ongelmallinen</a:t>
                      </a:r>
                      <a:r>
                        <a:rPr lang="fi-FI" sz="13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rahapelaaminen</a:t>
                      </a:r>
                      <a:r>
                        <a:rPr lang="fi-FI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3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Ankkuritoiminta</a:t>
                      </a:r>
                      <a:endParaRPr lang="fi-FI" sz="13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rtl="0" fontAlgn="base">
                        <a:buFont typeface="Arial" panose="020B0604020202020204" pitchFamily="34" charset="0"/>
                        <a:buNone/>
                      </a:pP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Kouluterveyskysely: </a:t>
                      </a:r>
                      <a:endParaRPr lang="fi-FI" sz="13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Tosi humalassa </a:t>
                      </a:r>
                      <a:r>
                        <a:rPr lang="fi-FI" sz="13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väh</a:t>
                      </a: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kerran kuukaudessa,</a:t>
                      </a:r>
                      <a:r>
                        <a:rPr lang="fi-FI" sz="13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%,</a:t>
                      </a: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 ja 9.lk,</a:t>
                      </a:r>
                      <a:r>
                        <a:rPr lang="fi-FI" sz="13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lukio 1. ja 2.v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Tupakoi päivittäin, %, 8. ja 9. </a:t>
                      </a:r>
                      <a:r>
                        <a:rPr lang="fi-FI" sz="13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</a:t>
                      </a:r>
                      <a:endParaRPr lang="fi-FI" sz="13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Hyväksyy tupakoinnin,</a:t>
                      </a:r>
                      <a:r>
                        <a:rPr lang="fi-FI" sz="13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%,</a:t>
                      </a: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8. ja 9.lk, erityisesti pojat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Nuuskaa päivittäin, %,  8. ja 9.lk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Hyväksyy nuuskaamisen, %,  8. ja 9.lk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Hyväksyy sähkösavukkeiden käytön, %,  8. ja 9.lk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Nuuskaa päivittäin, %, lukio 1. ja 2.v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Tupakoi päivittäin, %,  lukio 1. ja 2.v,</a:t>
                      </a:r>
                      <a:r>
                        <a:rPr lang="fi-FI" sz="13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erityisesti tytöt ja </a:t>
                      </a:r>
                      <a:r>
                        <a:rPr lang="fi-FI" sz="13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ammatill</a:t>
                      </a: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1. ja 2.v 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i-FI" sz="1300" baseline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300" baseline="0" dirty="0">
                          <a:solidFill>
                            <a:schemeClr val="tx1"/>
                          </a:solidFill>
                        </a:rPr>
                        <a:t>Vaikuttavat </a:t>
                      </a:r>
                      <a:r>
                        <a:rPr lang="fi-FI" sz="1300" baseline="0" dirty="0" err="1">
                          <a:solidFill>
                            <a:schemeClr val="tx1"/>
                          </a:solidFill>
                        </a:rPr>
                        <a:t>hyte</a:t>
                      </a:r>
                      <a:r>
                        <a:rPr lang="fi-FI" sz="1300" baseline="0" dirty="0">
                          <a:solidFill>
                            <a:schemeClr val="tx1"/>
                          </a:solidFill>
                        </a:rPr>
                        <a:t>-menetelmät kysely</a:t>
                      </a:r>
                    </a:p>
                    <a:p>
                      <a:pPr marL="0" indent="0" rtl="0" fontAlgn="base">
                        <a:buFont typeface="Arial" panose="020B0604020202020204" pitchFamily="34" charset="0"/>
                        <a:buNone/>
                      </a:pPr>
                      <a:endParaRPr lang="fi-FI" sz="13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990299"/>
                  </a:ext>
                </a:extLst>
              </a:tr>
              <a:tr h="1413582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Nuorten huumekokeilujen ja –käytön ehkäisy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3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erit. 2. asteen nuoret</a:t>
                      </a:r>
                      <a:endParaRPr lang="fi-FI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fi-FI" sz="13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Viestintä eri huumausaineiden vaikutuksista</a:t>
                      </a:r>
                      <a:r>
                        <a:rPr lang="fi-FI" sz="1300" b="0" i="0" u="none" strike="noStrike" baseline="0" noProof="0" dirty="0">
                          <a:solidFill>
                            <a:schemeClr val="tx1"/>
                          </a:solidFill>
                          <a:latin typeface="Calibri"/>
                        </a:rPr>
                        <a:t> ja </a:t>
                      </a:r>
                      <a:r>
                        <a:rPr lang="fi-FI" sz="13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kokeilun riskeistä</a:t>
                      </a:r>
                      <a:endParaRPr lang="fi-FI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fi-FI" sz="1300" dirty="0">
                          <a:solidFill>
                            <a:schemeClr val="tx1"/>
                          </a:solidFill>
                        </a:rPr>
                        <a:t>Huumeiden </a:t>
                      </a:r>
                      <a:r>
                        <a:rPr lang="fi-FI" sz="1300" dirty="0">
                          <a:solidFill>
                            <a:schemeClr val="tx1"/>
                          </a:solidFill>
                          <a:hlinkClick r:id="rId13"/>
                        </a:rPr>
                        <a:t>puheeksiotto</a:t>
                      </a:r>
                      <a:endParaRPr lang="fi-FI" sz="13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4"/>
                        </a:rPr>
                        <a:t>Kannabiksen puheeksiotto ja CAST- seula</a:t>
                      </a:r>
                      <a:endParaRPr lang="fi-FI" sz="1300" b="0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Huumeiden käyttötesti </a:t>
                      </a: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5"/>
                        </a:rPr>
                        <a:t>DAST20</a:t>
                      </a:r>
                      <a:endParaRPr lang="fi-FI" sz="13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fi-FI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6"/>
                        </a:rPr>
                        <a:t>Päihdeilmiö</a:t>
                      </a:r>
                      <a:r>
                        <a:rPr lang="fi-FI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7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Ryhmäilmiö</a:t>
                      </a:r>
                      <a:r>
                        <a:rPr lang="fi-FI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Ankkuritoiminta</a:t>
                      </a:r>
                      <a:endParaRPr lang="fi-FI" sz="13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fontAlgn="t">
                        <a:buFont typeface="Arial" panose="020B0604020202020204" pitchFamily="34" charset="0"/>
                        <a:buNone/>
                      </a:pPr>
                      <a:r>
                        <a:rPr lang="fi-FI" sz="1300" dirty="0">
                          <a:solidFill>
                            <a:schemeClr val="tx1"/>
                          </a:solidFill>
                        </a:rPr>
                        <a:t>Koulutervekysely,</a:t>
                      </a:r>
                      <a:r>
                        <a:rPr lang="fi-FI" sz="1300" baseline="0" dirty="0">
                          <a:solidFill>
                            <a:schemeClr val="tx1"/>
                          </a:solidFill>
                        </a:rPr>
                        <a:t> 8. ja 9.lk ja 2. aste:</a:t>
                      </a:r>
                      <a:endParaRPr lang="fi-FI" sz="13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300" baseline="0" dirty="0">
                          <a:solidFill>
                            <a:schemeClr val="tx1"/>
                          </a:solidFill>
                        </a:rPr>
                        <a:t>Hyväksyy kannabiksen polttamisen, %</a:t>
                      </a:r>
                    </a:p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300" baseline="0" dirty="0">
                          <a:solidFill>
                            <a:schemeClr val="tx1"/>
                          </a:solidFill>
                        </a:rPr>
                        <a:t>Kokeillut laittomia huumeita ainakin kerran, %</a:t>
                      </a:r>
                      <a:endParaRPr lang="fi-FI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300" baseline="0" dirty="0">
                          <a:solidFill>
                            <a:schemeClr val="tx1"/>
                          </a:solidFill>
                        </a:rPr>
                        <a:t>Kokeillut kannabista ainakin kerran, %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300" baseline="0" dirty="0">
                          <a:solidFill>
                            <a:schemeClr val="tx1"/>
                          </a:solidFill>
                        </a:rPr>
                        <a:t>Käyttänyt kannabista/ jotain muuta huumaavaa ainetta viimeisen 30 päivän aikana, % </a:t>
                      </a:r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fi-FI" sz="1300" baseline="0" dirty="0">
                          <a:solidFill>
                            <a:schemeClr val="tx1"/>
                          </a:solidFill>
                        </a:rPr>
                        <a:t>Vaikuttavat </a:t>
                      </a:r>
                      <a:r>
                        <a:rPr lang="fi-FI" sz="1300" baseline="0" dirty="0" err="1">
                          <a:solidFill>
                            <a:schemeClr val="tx1"/>
                          </a:solidFill>
                        </a:rPr>
                        <a:t>hyte</a:t>
                      </a:r>
                      <a:r>
                        <a:rPr lang="fi-FI" sz="1300" baseline="0" dirty="0">
                          <a:solidFill>
                            <a:schemeClr val="tx1"/>
                          </a:solidFill>
                        </a:rPr>
                        <a:t>-menetelmät kysely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694654"/>
                  </a:ext>
                </a:extLst>
              </a:tr>
              <a:tr h="12841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i-FI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Netin haitallinen käyttö vähenee </a:t>
                      </a:r>
                      <a:endParaRPr lang="fi-FI" sz="1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ja 9.lk nuoret, erityisesti tytöt </a:t>
                      </a:r>
                      <a:endParaRPr lang="fi-FI" sz="13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rtl="0">
                        <a:buFont typeface="Arial"/>
                        <a:buChar char="•"/>
                      </a:pP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8"/>
                        </a:rPr>
                        <a:t>Puheeksiotto</a:t>
                      </a: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ja neuvonta </a:t>
                      </a:r>
                      <a:endParaRPr lang="fi-FI" dirty="0"/>
                    </a:p>
                    <a:p>
                      <a:pPr marL="285750" lvl="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9"/>
                        </a:rPr>
                        <a:t>Mediakasvatus</a:t>
                      </a: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lapsille, nuorille ja vanhemmille </a:t>
                      </a:r>
                      <a:endParaRPr lang="fi-FI" sz="1300" b="0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Nettiriippuvuustesti: </a:t>
                      </a:r>
                      <a:r>
                        <a:rPr lang="fi-FI" sz="13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0"/>
                        </a:rPr>
                        <a:t>Nettiriippuvuustesti</a:t>
                      </a:r>
                      <a:r>
                        <a:rPr lang="fi-FI" sz="13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0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 - IAT | Päihdelinkki.fi (paihdelinkki.fi)</a:t>
                      </a: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285750" lvl="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Pelaamishäiriötesti </a:t>
                      </a:r>
                      <a:r>
                        <a:rPr lang="fi-FI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1"/>
                        </a:rPr>
                        <a:t>(IDGT-10)</a:t>
                      </a:r>
                      <a:endParaRPr lang="fi-FI" sz="13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fi-FI" sz="1300" dirty="0">
                          <a:solidFill>
                            <a:schemeClr val="tx1"/>
                          </a:solidFill>
                        </a:rPr>
                        <a:t>Kouluterveyskysely, 8. ja 9.lk:</a:t>
                      </a:r>
                      <a:endParaRPr lang="fi-FI" dirty="0"/>
                    </a:p>
                    <a:p>
                      <a:pPr marL="285750" lvl="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fi-FI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Yrittänyt usein viettää vähemmän aikaa netissä, mutta ei ole onnistunut, %</a:t>
                      </a:r>
                      <a:endParaRPr lang="fi-FI" dirty="0"/>
                    </a:p>
                    <a:p>
                      <a:pPr marL="285750" lvl="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fi-FI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Tuntenut olonsa usein hermostuneeksi, kun ei ole päässyt nettiin,</a:t>
                      </a:r>
                      <a:r>
                        <a:rPr lang="fi-FI" sz="13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  <a:endParaRPr lang="fi-FI" sz="13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fi-FI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 ole usein syönyt tai nukkunut netin takia, %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09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37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urveypal">
  <a:themeElements>
    <a:clrScheme name="Mukautettu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Kuopion kaupunki esitysmalli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_kevyt" id="{7B8EAA18-2754-4FDD-AD0F-CE380211F05D}" vid="{F16D8048-85F3-4CD3-B538-0A3527577344}"/>
    </a:ext>
  </a:extLst>
</a:theme>
</file>

<file path=ppt/theme/theme4.xml><?xml version="1.0" encoding="utf-8"?>
<a:theme xmlns:a="http://schemas.openxmlformats.org/drawingml/2006/main" name="Luontoaiheinen piirros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4_TF03431377" id="{9A2B0FE7-A02A-4C63-861A-191406C1FEE6}" vid="{DF6041FB-8817-41F9-8BD7-7DC30C544BD4}"/>
    </a:ext>
  </a:extLst>
</a:theme>
</file>

<file path=ppt/theme/theme5.xml><?xml version="1.0" encoding="utf-8"?>
<a:theme xmlns:a="http://schemas.openxmlformats.org/drawingml/2006/main" name="1_Luontoaiheinen piirros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4_TF03431377" id="{9A2B0FE7-A02A-4C63-861A-191406C1FEE6}" vid="{DF6041FB-8817-41F9-8BD7-7DC30C544BD4}"/>
    </a:ext>
  </a:extLst>
</a:theme>
</file>

<file path=ppt/theme/theme6.xml><?xml version="1.0" encoding="utf-8"?>
<a:theme xmlns:a="http://schemas.openxmlformats.org/drawingml/2006/main" name="1_Office-teema">
  <a:themeElements>
    <a:clrScheme name="Pohjois-Savo 2019">
      <a:dk1>
        <a:srgbClr val="000000"/>
      </a:dk1>
      <a:lt1>
        <a:srgbClr val="FFFFFF"/>
      </a:lt1>
      <a:dk2>
        <a:srgbClr val="878787"/>
      </a:dk2>
      <a:lt2>
        <a:srgbClr val="DADAD9"/>
      </a:lt2>
      <a:accent1>
        <a:srgbClr val="FFDD00"/>
      </a:accent1>
      <a:accent2>
        <a:srgbClr val="FBB900"/>
      </a:accent2>
      <a:accent3>
        <a:srgbClr val="AFCA0A"/>
      </a:accent3>
      <a:accent4>
        <a:srgbClr val="4F81BD"/>
      </a:accent4>
      <a:accent5>
        <a:srgbClr val="1F497D"/>
      </a:accent5>
      <a:accent6>
        <a:srgbClr val="000000"/>
      </a:accent6>
      <a:hlink>
        <a:srgbClr val="1F497D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9E02E9BA-3CE4-4544-ADAF-24013E7A810C}" vid="{42A847BD-F865-4324-8BDE-9DF4A670A574}"/>
    </a:ext>
  </a:extLst>
</a:theme>
</file>

<file path=ppt/theme/theme7.xml><?xml version="1.0" encoding="utf-8"?>
<a:theme xmlns:a="http://schemas.openxmlformats.org/drawingml/2006/main" name="Esitysmalli">
  <a:themeElements>
    <a:clrScheme name="KYSväri">
      <a:dk1>
        <a:sysClr val="windowText" lastClr="000000"/>
      </a:dk1>
      <a:lt1>
        <a:sysClr val="window" lastClr="FFFFFF"/>
      </a:lt1>
      <a:dk2>
        <a:srgbClr val="7F7F7F"/>
      </a:dk2>
      <a:lt2>
        <a:srgbClr val="EEECE1"/>
      </a:lt2>
      <a:accent1>
        <a:srgbClr val="5EB6E4"/>
      </a:accent1>
      <a:accent2>
        <a:srgbClr val="FECB00"/>
      </a:accent2>
      <a:accent3>
        <a:srgbClr val="C60C30"/>
      </a:accent3>
      <a:accent4>
        <a:srgbClr val="1E1E1E"/>
      </a:accent4>
      <a:accent5>
        <a:srgbClr val="0066CC"/>
      </a:accent5>
      <a:accent6>
        <a:srgbClr val="7E7E7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533826CCAFA448B90A42C051EA7562" ma:contentTypeVersion="2" ma:contentTypeDescription="Create a new document." ma:contentTypeScope="" ma:versionID="c0a676ffbd80d58a7d91ddea520a0432">
  <xsd:schema xmlns:xsd="http://www.w3.org/2001/XMLSchema" xmlns:xs="http://www.w3.org/2001/XMLSchema" xmlns:p="http://schemas.microsoft.com/office/2006/metadata/properties" xmlns:ns2="a098687c-7236-4c5e-a553-a497f95a5a8a" targetNamespace="http://schemas.microsoft.com/office/2006/metadata/properties" ma:root="true" ma:fieldsID="27439de62dc80f9f04cf3981bd56f649" ns2:_="">
    <xsd:import namespace="a098687c-7236-4c5e-a553-a497f95a5a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8687c-7236-4c5e-a553-a497f95a5a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3A78C3-4DDF-4046-95B5-0A92A072AB0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098687c-7236-4c5e-a553-a497f95a5a8a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D2F3A95-0960-4264-8313-62F4F3B4AD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8687c-7236-4c5e-a553-a497f95a5a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3A818A-4F68-4D06-9F05-14EF3BC619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1523</Words>
  <Application>Microsoft Office PowerPoint</Application>
  <PresentationFormat>Laajakuva</PresentationFormat>
  <Paragraphs>217</Paragraphs>
  <Slides>8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10</vt:i4>
      </vt:variant>
      <vt:variant>
        <vt:lpstr>Teema</vt:lpstr>
      </vt:variant>
      <vt:variant>
        <vt:i4>7</vt:i4>
      </vt:variant>
      <vt:variant>
        <vt:lpstr>Dian otsikot</vt:lpstr>
      </vt:variant>
      <vt:variant>
        <vt:i4>8</vt:i4>
      </vt:variant>
    </vt:vector>
  </HeadingPairs>
  <TitlesOfParts>
    <vt:vector size="25" baseType="lpstr">
      <vt:lpstr>ＭＳ Ｐゴシック</vt:lpstr>
      <vt:lpstr>Arial</vt:lpstr>
      <vt:lpstr>Calibri</vt:lpstr>
      <vt:lpstr>Calibri Light</vt:lpstr>
      <vt:lpstr>Georgia</vt:lpstr>
      <vt:lpstr>Segoe Print</vt:lpstr>
      <vt:lpstr>Times New Roman</vt:lpstr>
      <vt:lpstr>Verdana</vt:lpstr>
      <vt:lpstr>Wingdings</vt:lpstr>
      <vt:lpstr>Wingdings,Sans-Serif</vt:lpstr>
      <vt:lpstr>Office-teema</vt:lpstr>
      <vt:lpstr>Surveypal</vt:lpstr>
      <vt:lpstr>1_Kuopion kaupunki esitysmalli</vt:lpstr>
      <vt:lpstr>Luontoaiheinen piirros 16x9</vt:lpstr>
      <vt:lpstr>1_Luontoaiheinen piirros 16x9</vt:lpstr>
      <vt:lpstr>1_Office-teema</vt:lpstr>
      <vt:lpstr>Esitysmalli</vt:lpstr>
      <vt:lpstr>   Pohjois-Savon laaja hyvinvointikertomus ja -suunnitelma 2021-2025  </vt:lpstr>
      <vt:lpstr>Pohjois-Savon HYTE-rakenne</vt:lpstr>
      <vt:lpstr>Sote-järjestämislaki 7 §: Hyvinvoinnin ja terveyden edistäminen hyvinvointialueella</vt:lpstr>
      <vt:lpstr>Mikä on hyvinvointikertomus ja -suunnitelma    Tiivis asiakirja, jonka laativat eri hallinnonalojen asiantuntijat yhdessä (myös järjestöt, srk, yritykset, kokemuksellinen tieto) ja se koostuu seuraavista osista:  OSA1: ”kertomus” Tilastojen valossa yhteenveto hyvinvoinnin nykytilasta ja siihen vaikuttavista tekijöistä, painopisteiden ja tavoitteiden arviointia ja mitä toimenpiteitä tehty * Laajahvk: valtuustokauden ajalta tähän päivän   OSA 2: ”suunnitelma” tulevalle valtuustokaudelle Tavoitteet, toimenpiteet, vastuutahot ja resurssit sekä arviointimittarit hyvinvoinnin edistämiseksi, hyvinvointivajeiden korjaamiseksi    OSA 3: Valtuustohyväksyntä ja toteuttaminen Suunnitelman hyväksyminen ja vieminen toteutukseen</vt:lpstr>
      <vt:lpstr>PowerPoint-esitys</vt:lpstr>
      <vt:lpstr>Työikäiset</vt:lpstr>
      <vt:lpstr>Pohjois-Savon hyvinvointitavoitteet 2021-2025</vt:lpstr>
      <vt:lpstr>Painopiste: Mielen hyvinvointi ja riippuvuuksien ehkäisy </vt:lpstr>
    </vt:vector>
  </TitlesOfParts>
  <Company>Istekki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Pohjois-Savo</dc:title>
  <dc:creator>Rytkönen Säde</dc:creator>
  <cp:lastModifiedBy>Puustinen Pekka</cp:lastModifiedBy>
  <cp:revision>159</cp:revision>
  <cp:lastPrinted>2021-04-27T20:30:36Z</cp:lastPrinted>
  <dcterms:created xsi:type="dcterms:W3CDTF">2019-10-02T06:20:40Z</dcterms:created>
  <dcterms:modified xsi:type="dcterms:W3CDTF">2021-10-24T13:26:15Z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0x01010002533826CCAFA448B90A42C051EA7562</vt:lpwstr>
  </property>
</Properties>
</file>